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Boogaloo"/>
      <p:regular r:id="rId20"/>
    </p:embeddedFont>
    <p:embeddedFont>
      <p:font typeface="Bowlby One SC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oogaloo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BowlbyOneSC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ffebb1f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ffebb1f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ffe1d580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effe1d580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effe1d580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effe1d580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ffe1d580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effe1d580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ffe1d5804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effe1d580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effe1d580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effe1d580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f1edf157b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f1edf157b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f1edf157b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f1edf157b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effebb1fa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effebb1fa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effebb1fa5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effebb1fa5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ffebb1fa5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effebb1fa5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ffe1d58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effe1d58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f1edf157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f1edf157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5.jpg"/><Relationship Id="rId5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105225"/>
            <a:ext cx="9144000" cy="121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owlby One SC"/>
                <a:ea typeface="Bowlby One SC"/>
                <a:cs typeface="Bowlby One SC"/>
                <a:sym typeface="Bowlby One SC"/>
              </a:rPr>
              <a:t>2024-2025 Rule Changes</a:t>
            </a:r>
            <a:endParaRPr b="1">
              <a:latin typeface="Bowlby One SC"/>
              <a:ea typeface="Bowlby One SC"/>
              <a:cs typeface="Bowlby One SC"/>
              <a:sym typeface="Bowlby One SC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150" y="1316950"/>
            <a:ext cx="5897850" cy="375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242975" y="42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latin typeface="Bowlby One SC"/>
                <a:ea typeface="Bowlby One SC"/>
                <a:cs typeface="Bowlby One SC"/>
                <a:sym typeface="Bowlby One SC"/>
              </a:rPr>
              <a:t>UNIFORM NUMBER CHANGE</a:t>
            </a:r>
            <a:endParaRPr sz="3000" u="sng">
              <a:latin typeface="Bowlby One SC"/>
              <a:ea typeface="Bowlby One SC"/>
              <a:cs typeface="Bowlby One SC"/>
              <a:sym typeface="Bowlby One SC"/>
            </a:endParaRPr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68725" y="1649575"/>
            <a:ext cx="9015600" cy="34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00FF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4-2-3a, 7-1-1 NOTE: </a:t>
            </a:r>
            <a:r>
              <a:rPr lang="en" sz="2400">
                <a:solidFill>
                  <a:srgbClr val="0000FF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Allows a player to change uniform numbers without penalty when a uniform is damaged in addition to when a uniform has blood on it.</a:t>
            </a:r>
            <a:endParaRPr sz="2400">
              <a:solidFill>
                <a:srgbClr val="0000FF"/>
              </a:solidFill>
              <a:highlight>
                <a:srgbClr val="FFFFFF"/>
              </a:highlight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l">
              <a:lnSpc>
                <a:spcPct val="178571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Rationale: </a:t>
            </a:r>
            <a:r>
              <a:rPr lang="en" sz="2000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Adds language to </a:t>
            </a:r>
            <a:r>
              <a:rPr i="1" lang="en" sz="2000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Rule 4: Uniforms</a:t>
            </a:r>
            <a:r>
              <a:rPr lang="en" sz="2000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 regarding the proper procedure for a legal uniform number change and expands to include a damaged uniform as a legal reason for changing a uniform number. Aligns language in Rules 4 and 7.</a:t>
            </a:r>
            <a:endParaRPr sz="2000">
              <a:solidFill>
                <a:srgbClr val="5F5B61"/>
              </a:solidFill>
              <a:highlight>
                <a:srgbClr val="FFFFFF"/>
              </a:highlight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2" title="Keefer Crossing Middle School Volleyball vs. Moorhead Jr. … | Flick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850" y="137825"/>
            <a:ext cx="2212275" cy="147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wlby One SC"/>
                <a:ea typeface="Bowlby One SC"/>
                <a:cs typeface="Bowlby One SC"/>
                <a:sym typeface="Bowlby One SC"/>
              </a:rPr>
              <a:t>Prematch announcements</a:t>
            </a:r>
            <a:endParaRPr>
              <a:latin typeface="Bowlby One SC"/>
              <a:ea typeface="Bowlby One SC"/>
              <a:cs typeface="Bowlby One SC"/>
              <a:sym typeface="Bowlby One SC"/>
            </a:endParaRPr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82800" y="1152475"/>
            <a:ext cx="8982900" cy="3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00FF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5-4-3c(1): </a:t>
            </a:r>
            <a:r>
              <a:rPr lang="en" sz="2400">
                <a:solidFill>
                  <a:srgbClr val="0000FF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Allows all players on the roster, not just starting players, to stand on their respective end lines prior to the first set.</a:t>
            </a:r>
            <a:endParaRPr sz="2400">
              <a:solidFill>
                <a:srgbClr val="0000FF"/>
              </a:solidFill>
              <a:highlight>
                <a:srgbClr val="FFFFFF"/>
              </a:highlight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l">
              <a:lnSpc>
                <a:spcPct val="178571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Rationale: </a:t>
            </a:r>
            <a:r>
              <a:rPr lang="en" sz="2000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Encourages the inclusion of all players in the prematch announcements.</a:t>
            </a:r>
            <a:endParaRPr sz="2000">
              <a:solidFill>
                <a:srgbClr val="5F5B61"/>
              </a:solidFill>
              <a:highlight>
                <a:srgbClr val="FFFFFF"/>
              </a:highlight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3" title="HD wallpaper: line up of female volleyball player, Team, Wome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525" y="3180050"/>
            <a:ext cx="8060000" cy="171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7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wlby One SC"/>
                <a:ea typeface="Bowlby One SC"/>
                <a:cs typeface="Bowlby One SC"/>
                <a:sym typeface="Bowlby One SC"/>
              </a:rPr>
              <a:t>Prematch announcements Situations:</a:t>
            </a:r>
            <a:endParaRPr>
              <a:latin typeface="Bowlby One SC"/>
              <a:ea typeface="Bowlby One SC"/>
              <a:cs typeface="Bowlby One SC"/>
              <a:sym typeface="Bowlby One SC"/>
            </a:endParaRPr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51750" y="745125"/>
            <a:ext cx="9092100" cy="43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F5B61"/>
                </a:solidFill>
                <a:highlight>
                  <a:srgbClr val="FFFFFF"/>
                </a:highlight>
              </a:rPr>
              <a:t>SITUATION 1:</a:t>
            </a:r>
            <a:r>
              <a:rPr lang="en">
                <a:solidFill>
                  <a:srgbClr val="5F5B61"/>
                </a:solidFill>
                <a:highlight>
                  <a:srgbClr val="FFFFFF"/>
                </a:highlight>
              </a:rPr>
              <a:t> Prior to the first set, the first referee directs all players to their respective end lines for prematch announcements. Both teams send out their entire rosters.</a:t>
            </a:r>
            <a:endParaRPr>
              <a:solidFill>
                <a:srgbClr val="5F5B6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F5B61"/>
                </a:solidFill>
                <a:highlight>
                  <a:srgbClr val="FFFFFF"/>
                </a:highlight>
              </a:rPr>
              <a:t>SITUATION 2:</a:t>
            </a:r>
            <a:r>
              <a:rPr lang="en">
                <a:solidFill>
                  <a:srgbClr val="5F5B61"/>
                </a:solidFill>
                <a:highlight>
                  <a:srgbClr val="FFFFFF"/>
                </a:highlight>
              </a:rPr>
              <a:t> Prior to the first set, the first referee directs all players to their respective end lines for prematch announcements. Team A sends out only its starting players and Team B sends out all its rostered players.</a:t>
            </a:r>
            <a:endParaRPr>
              <a:solidFill>
                <a:srgbClr val="5F5B6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F5B61"/>
                </a:solidFill>
                <a:highlight>
                  <a:srgbClr val="FFFFFF"/>
                </a:highlight>
              </a:rPr>
              <a:t>SITUATION 3:</a:t>
            </a:r>
            <a:r>
              <a:rPr lang="en">
                <a:solidFill>
                  <a:srgbClr val="5F5B61"/>
                </a:solidFill>
                <a:highlight>
                  <a:srgbClr val="FFFFFF"/>
                </a:highlight>
              </a:rPr>
              <a:t> Prior to the first set, the first referee directs all players to their respective end lines for prematch announcements. Both teams send out only their starting players.</a:t>
            </a:r>
            <a:endParaRPr>
              <a:solidFill>
                <a:srgbClr val="5F5B6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F5B61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4800">
                <a:solidFill>
                  <a:srgbClr val="00FF00"/>
                </a:solidFill>
                <a:highlight>
                  <a:srgbClr val="FFFFFF"/>
                </a:highlight>
              </a:rPr>
              <a:t>LEGAL!</a:t>
            </a:r>
            <a:endParaRPr b="1" sz="4800">
              <a:solidFill>
                <a:srgbClr val="00FF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wlby One SC"/>
                <a:ea typeface="Bowlby One SC"/>
                <a:cs typeface="Bowlby One SC"/>
                <a:sym typeface="Bowlby One SC"/>
              </a:rPr>
              <a:t>Line judges</a:t>
            </a:r>
            <a:endParaRPr>
              <a:latin typeface="Bowlby One SC"/>
              <a:ea typeface="Bowlby One SC"/>
              <a:cs typeface="Bowlby One SC"/>
              <a:sym typeface="Bowlby One SC"/>
            </a:endParaRPr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117775" y="1152475"/>
            <a:ext cx="8961900" cy="39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" sz="7350">
                <a:solidFill>
                  <a:srgbClr val="0000FF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5-9-2b NOTE (NEW), State Association Adoption Chart: </a:t>
            </a:r>
            <a:r>
              <a:rPr lang="en" sz="7350">
                <a:solidFill>
                  <a:srgbClr val="0000FF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Requires line judges to switch sides of the court between sets when, by state association adoption, teams remain on the same benches throughout the match.</a:t>
            </a:r>
            <a:endParaRPr sz="7350">
              <a:solidFill>
                <a:srgbClr val="0000FF"/>
              </a:solidFill>
              <a:highlight>
                <a:srgbClr val="FFFFFF"/>
              </a:highlight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l">
              <a:lnSpc>
                <a:spcPct val="178571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5F5B61"/>
              </a:solidFill>
              <a:highlight>
                <a:srgbClr val="FFFFFF"/>
              </a:highlight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l">
              <a:lnSpc>
                <a:spcPct val="178571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" sz="6426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Rationale: </a:t>
            </a:r>
            <a:r>
              <a:rPr lang="en" sz="6426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Aligns with the original intent of the rule allowing line judges to alternate between each set to promote fair officiating.</a:t>
            </a:r>
            <a:r>
              <a:rPr lang="en" sz="7350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 </a:t>
            </a:r>
            <a:r>
              <a:rPr lang="en" sz="7350">
                <a:solidFill>
                  <a:srgbClr val="5F5B61"/>
                </a:solidFill>
                <a:highlight>
                  <a:srgbClr val="FFFFFF"/>
                </a:highlight>
              </a:rPr>
              <a:t> </a:t>
            </a:r>
            <a:endParaRPr sz="7350">
              <a:solidFill>
                <a:srgbClr val="5F5B6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5" title="File:Line referee during volleyball match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7188" y="-260200"/>
            <a:ext cx="1449624" cy="150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wlby One SC"/>
                <a:ea typeface="Bowlby One SC"/>
                <a:cs typeface="Bowlby One SC"/>
                <a:sym typeface="Bowlby One SC"/>
              </a:rPr>
              <a:t>Libero replacement &amp; injury</a:t>
            </a:r>
            <a:endParaRPr>
              <a:latin typeface="Bowlby One SC"/>
              <a:ea typeface="Bowlby One SC"/>
              <a:cs typeface="Bowlby One SC"/>
              <a:sym typeface="Bowlby One SC"/>
            </a:endParaRPr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7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00FF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11-4-1b: </a:t>
            </a:r>
            <a:r>
              <a:rPr lang="en" sz="2400">
                <a:solidFill>
                  <a:srgbClr val="0000FF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Allows teams to substitute during an injury time-out for the libero replacement if the libero is injured or ill.</a:t>
            </a:r>
            <a:endParaRPr sz="2400">
              <a:solidFill>
                <a:srgbClr val="0000FF"/>
              </a:solidFill>
              <a:highlight>
                <a:srgbClr val="FFFFFF"/>
              </a:highlight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l">
              <a:lnSpc>
                <a:spcPct val="178571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Rationale: </a:t>
            </a:r>
            <a:r>
              <a:rPr lang="en" sz="2000">
                <a:solidFill>
                  <a:srgbClr val="5F5B61"/>
                </a:solidFill>
                <a:highlight>
                  <a:srgbClr val="FFFFFF"/>
                </a:highlight>
                <a:latin typeface="Boogaloo"/>
                <a:ea typeface="Boogaloo"/>
                <a:cs typeface="Boogaloo"/>
                <a:sym typeface="Boogaloo"/>
              </a:rPr>
              <a:t>Allows for the immediate substitution of the libero replacement who may be playing out of position due to the injury to the libero.</a:t>
            </a:r>
            <a:endParaRPr sz="2000">
              <a:solidFill>
                <a:srgbClr val="5F5B61"/>
              </a:solidFill>
              <a:highlight>
                <a:srgbClr val="FFFFFF"/>
              </a:highlight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9188" y="3324438"/>
            <a:ext cx="2847975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56400" y="2289750"/>
            <a:ext cx="9034800" cy="27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Backboards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 ball is out of bounds and becomes dead when it: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6"/>
                </a:highlight>
              </a:rPr>
              <a:t>Rule 2.3H</a:t>
            </a:r>
            <a:r>
              <a:rPr lang="en"/>
              <a:t> </a:t>
            </a:r>
            <a:r>
              <a:rPr i="1" lang="en"/>
              <a:t>touches any part of a backboard or its supports hanging in a </a:t>
            </a:r>
            <a:r>
              <a:rPr i="1" lang="en"/>
              <a:t>vertical</a:t>
            </a:r>
            <a:r>
              <a:rPr i="1" lang="en"/>
              <a:t> position, over a playable area if it is served a served ball, or in the judgement of the referee, the ball would not have remained in play if the backboard had not been there.</a:t>
            </a:r>
            <a:endParaRPr i="1"/>
          </a:p>
        </p:txBody>
      </p:sp>
      <p:pic>
        <p:nvPicPr>
          <p:cNvPr id="63" name="Google Shape;63;p14" title="a drawing of woody from toy story with the words `` all right , let 's review this one more time '' .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365" y="28575"/>
            <a:ext cx="3676959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0" y="0"/>
            <a:ext cx="9144000" cy="89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wlby One SC"/>
                <a:ea typeface="Bowlby One SC"/>
                <a:cs typeface="Bowlby One SC"/>
                <a:sym typeface="Bowlby One SC"/>
              </a:rPr>
              <a:t>1.						2.						3.</a:t>
            </a:r>
            <a:endParaRPr>
              <a:latin typeface="Bowlby One SC"/>
              <a:ea typeface="Bowlby One SC"/>
              <a:cs typeface="Bowlby One SC"/>
              <a:sym typeface="Bowlby One SC"/>
            </a:endParaRPr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425" y="989425"/>
            <a:ext cx="2797851" cy="41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802" y="998950"/>
            <a:ext cx="2532150" cy="41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9125" y="998950"/>
            <a:ext cx="2846651" cy="414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ctrTitle"/>
          </p:nvPr>
        </p:nvSpPr>
        <p:spPr>
          <a:xfrm>
            <a:off x="311700" y="103100"/>
            <a:ext cx="8520600" cy="138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wlby One SC"/>
                <a:ea typeface="Bowlby One SC"/>
                <a:cs typeface="Bowlby One SC"/>
                <a:sym typeface="Bowlby One SC"/>
              </a:rPr>
              <a:t>TIME TO REWIND</a:t>
            </a:r>
            <a:endParaRPr>
              <a:latin typeface="Bowlby One SC"/>
              <a:ea typeface="Bowlby One SC"/>
              <a:cs typeface="Bowlby One SC"/>
              <a:sym typeface="Bowlby One SC"/>
            </a:endParaRPr>
          </a:p>
        </p:txBody>
      </p:sp>
      <p:sp>
        <p:nvSpPr>
          <p:cNvPr id="78" name="Google Shape;78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 title="File:YouTube Rewind Logo (2017 to 2021).svg - Wikiped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303" y="1588400"/>
            <a:ext cx="4693801" cy="328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</a:rPr>
              <a:t>4.1.7, 4.1 Penalties 1 - Jewelry Allowance</a:t>
            </a:r>
            <a:endParaRPr sz="3000">
              <a:solidFill>
                <a:srgbClr val="0000FF"/>
              </a:solidFill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/>
              <a:t>Allows small, secured </a:t>
            </a:r>
            <a:r>
              <a:rPr lang="en" sz="2400">
                <a:solidFill>
                  <a:srgbClr val="FF0000"/>
                </a:solidFill>
              </a:rPr>
              <a:t>STUD</a:t>
            </a:r>
            <a:r>
              <a:rPr lang="en" sz="2400"/>
              <a:t> or </a:t>
            </a:r>
            <a:r>
              <a:rPr lang="en" sz="2400">
                <a:solidFill>
                  <a:srgbClr val="FF0000"/>
                </a:solidFill>
              </a:rPr>
              <a:t>POST</a:t>
            </a:r>
            <a:r>
              <a:rPr lang="en" sz="2400"/>
              <a:t> jewelry to be worn </a:t>
            </a:r>
            <a:r>
              <a:rPr lang="en" sz="2400" u="sng"/>
              <a:t>above the chin</a:t>
            </a:r>
            <a:r>
              <a:rPr lang="en" sz="2400"/>
              <a:t> aligning with current trends in the sport.</a:t>
            </a:r>
            <a:r>
              <a:rPr lang="en"/>
              <a:t> 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4963" y="25740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313" y="25379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2036" y="2574025"/>
            <a:ext cx="2009191" cy="2143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7"/>
          <p:cNvCxnSpPr/>
          <p:nvPr/>
        </p:nvCxnSpPr>
        <p:spPr>
          <a:xfrm>
            <a:off x="3402275" y="2440000"/>
            <a:ext cx="2371200" cy="243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" name="Google Shape;90;p17"/>
          <p:cNvCxnSpPr/>
          <p:nvPr/>
        </p:nvCxnSpPr>
        <p:spPr>
          <a:xfrm flipH="1">
            <a:off x="3356375" y="2428550"/>
            <a:ext cx="2463000" cy="25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" name="Google Shape;91;p17"/>
          <p:cNvCxnSpPr/>
          <p:nvPr/>
        </p:nvCxnSpPr>
        <p:spPr>
          <a:xfrm>
            <a:off x="6128675" y="2497300"/>
            <a:ext cx="2589000" cy="237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" name="Google Shape;92;p17"/>
          <p:cNvCxnSpPr/>
          <p:nvPr/>
        </p:nvCxnSpPr>
        <p:spPr>
          <a:xfrm flipH="1">
            <a:off x="6208775" y="2417100"/>
            <a:ext cx="2337000" cy="250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7"/>
          <p:cNvSpPr txBox="1"/>
          <p:nvPr/>
        </p:nvSpPr>
        <p:spPr>
          <a:xfrm>
            <a:off x="5017500" y="2428550"/>
            <a:ext cx="18672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0000"/>
                </a:solidFill>
              </a:rPr>
              <a:t>NO!</a:t>
            </a:r>
            <a:endParaRPr b="1" sz="6000">
              <a:solidFill>
                <a:srgbClr val="FF0000"/>
              </a:solidFill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252025" y="2497300"/>
            <a:ext cx="16383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00FF00"/>
                </a:solidFill>
              </a:rPr>
              <a:t>YES!</a:t>
            </a:r>
            <a:endParaRPr b="1" sz="480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</a:rPr>
              <a:t>5.5.3b(11), 12.2.6 - Assistant Coach Standing</a:t>
            </a:r>
            <a:endParaRPr sz="3000">
              <a:solidFill>
                <a:srgbClr val="0000FF"/>
              </a:solidFill>
            </a:endParaRPr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Establishes that ONE assistant coach may stand within the coaching zone to provide instruction </a:t>
            </a:r>
            <a:r>
              <a:rPr lang="en" sz="2400" u="sng"/>
              <a:t>during dead-ball</a:t>
            </a:r>
            <a:r>
              <a:rPr lang="en" sz="2400"/>
              <a:t> situations ONLY. The assistant coach who stands may change throughout the match, but only ONE can stand at a time. 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1500">
                <a:highlight>
                  <a:srgbClr val="FFFF00"/>
                </a:highlight>
              </a:rPr>
              <a:t>Point of Emphasis: Once the R1 extends an arm for the authorization of serve, the assistant coach must return to the bench and may not stand again until the next dead ball.</a:t>
            </a:r>
            <a:r>
              <a:rPr i="1" lang="en" sz="1400"/>
              <a:t> </a:t>
            </a:r>
            <a:endParaRPr i="1" sz="1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2022-23 Clarification Note:</a:t>
            </a:r>
            <a:endParaRPr u="sng"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Assistant coaches shall remain seated on the bench during set except -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i="1" lang="en" sz="3000" u="sng">
                <a:solidFill>
                  <a:srgbClr val="FF0000"/>
                </a:solidFill>
              </a:rPr>
              <a:t>During a dead ball</a:t>
            </a:r>
            <a:r>
              <a:rPr lang="en" sz="3000">
                <a:solidFill>
                  <a:schemeClr val="dk1"/>
                </a:solidFill>
              </a:rPr>
              <a:t> they can ask second referee to review accuracy of score, verify number of time-outs and/or number of subs used by their team, request serving order of their team, verify proper server or opponent. 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8571"/>
              </a:lnSpc>
              <a:spcBef>
                <a:spcPts val="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9900FF"/>
                </a:solidFill>
                <a:highlight>
                  <a:srgbClr val="FFFFFF"/>
                </a:highlight>
              </a:rPr>
              <a:t>2023-24 Volleyball Points of Emphasis</a:t>
            </a:r>
            <a:endParaRPr sz="3000">
              <a:solidFill>
                <a:srgbClr val="9900FF"/>
              </a:solidFill>
            </a:endParaRPr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933125"/>
            <a:ext cx="4839900" cy="41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9144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5F5B61"/>
                </a:solidFill>
                <a:highlight>
                  <a:srgbClr val="FFFFFF"/>
                </a:highlight>
              </a:rPr>
              <a:t>Use of Lineup Card</a:t>
            </a:r>
            <a:endParaRPr sz="2400" u="sng">
              <a:solidFill>
                <a:srgbClr val="5F5B61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42857"/>
              </a:lnSpc>
              <a:spcBef>
                <a:spcPts val="2600"/>
              </a:spcBef>
              <a:spcAft>
                <a:spcPts val="0"/>
              </a:spcAft>
              <a:buClr>
                <a:srgbClr val="5F5B61"/>
              </a:buClr>
              <a:buSzPts val="1800"/>
              <a:buChar char="●"/>
            </a:pPr>
            <a:r>
              <a:rPr lang="en">
                <a:solidFill>
                  <a:srgbClr val="5F5B61"/>
                </a:solidFill>
                <a:highlight>
                  <a:srgbClr val="FFFFFF"/>
                </a:highlight>
              </a:rPr>
              <a:t>The process of using a lineup card should not be a distraction.</a:t>
            </a:r>
            <a:endParaRPr>
              <a:solidFill>
                <a:srgbClr val="5F5B61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5F5B61"/>
              </a:buClr>
              <a:buSzPts val="1800"/>
              <a:buChar char="●"/>
            </a:pPr>
            <a:r>
              <a:rPr lang="en">
                <a:solidFill>
                  <a:srgbClr val="5F5B61"/>
                </a:solidFill>
                <a:highlight>
                  <a:srgbClr val="FFFFFF"/>
                </a:highlight>
              </a:rPr>
              <a:t>The process should not hinder the tempo of the match. </a:t>
            </a:r>
            <a:endParaRPr>
              <a:solidFill>
                <a:srgbClr val="5F5B61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5F5B61"/>
              </a:buClr>
              <a:buSzPts val="1800"/>
              <a:buChar char="●"/>
            </a:pPr>
            <a:r>
              <a:rPr lang="en">
                <a:solidFill>
                  <a:srgbClr val="5F5B61"/>
                </a:solidFill>
                <a:highlight>
                  <a:srgbClr val="FFFFFF"/>
                </a:highlight>
              </a:rPr>
              <a:t>Always put the card/pencil away in pocket before signaling or giving the game back to the R1.  </a:t>
            </a:r>
            <a:endParaRPr>
              <a:solidFill>
                <a:srgbClr val="5F5B6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1525" y="1348675"/>
            <a:ext cx="3740800" cy="291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78950"/>
            <a:ext cx="8520600" cy="11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rPr>
              <a:t>TIME FOR SOMETHING NEW!</a:t>
            </a:r>
            <a:endParaRPr>
              <a:solidFill>
                <a:schemeClr val="lt1"/>
              </a:solidFill>
              <a:latin typeface="Bowlby One SC"/>
              <a:ea typeface="Bowlby One SC"/>
              <a:cs typeface="Bowlby One SC"/>
              <a:sym typeface="Bowlby One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rPr>
              <a:t>2024-25</a:t>
            </a:r>
            <a:endParaRPr>
              <a:solidFill>
                <a:schemeClr val="lt1"/>
              </a:solidFill>
              <a:latin typeface="Bowlby One SC"/>
              <a:ea typeface="Bowlby One SC"/>
              <a:cs typeface="Bowlby One SC"/>
              <a:sym typeface="Bowlby One SC"/>
            </a:endParaRPr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1" title="a man says &quot; are you bringing in someone new &quot; in a kitchen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275" y="1152475"/>
            <a:ext cx="4743450" cy="37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