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Bowlby One SC"/>
      <p:regular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BowlbyOneSC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62aad72f57_0_4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62aad72f57_0_4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62aad72f57_0_4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62aad72f57_0_4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62aad72f57_0_5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62aad72f57_0_5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62aad72f57_0_5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62aad72f57_0_5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62aad72f57_0_2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62aad72f57_0_2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62aad72f57_0_4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62aad72f57_0_4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62aad72f57_0_4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62aad72f57_0_4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62aad72f57_0_4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62aad72f57_0_4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62aad72f57_0_4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62aad72f57_0_4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fbd619b55f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fbd619b55f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fbd619b55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fbd619b55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62aad72f57_0_4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62aad72f57_0_4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www.youtube.com/watch?v=gHE5pun0kqg" TargetMode="External"/><Relationship Id="rId4" Type="http://schemas.openxmlformats.org/officeDocument/2006/relationships/image" Target="../media/image8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34452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I’m Suppose to be Where?</a:t>
            </a: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3650" y="2257425"/>
            <a:ext cx="2828975" cy="2867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/>
          <p:nvPr>
            <p:ph type="title"/>
          </p:nvPr>
        </p:nvSpPr>
        <p:spPr>
          <a:xfrm>
            <a:off x="311700" y="592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u="sng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Tracking Tips</a:t>
            </a:r>
            <a:endParaRPr sz="3600" u="sng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1" name="Google Shape;121;p22"/>
          <p:cNvSpPr txBox="1"/>
          <p:nvPr>
            <p:ph idx="1" type="body"/>
          </p:nvPr>
        </p:nvSpPr>
        <p:spPr>
          <a:xfrm>
            <a:off x="311700" y="757250"/>
            <a:ext cx="8520600" cy="430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Know who leads and who follows the setter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19100" lvl="0" marL="457200" rtl="0" algn="l">
              <a:spcBef>
                <a:spcPts val="1600"/>
              </a:spcBef>
              <a:spcAft>
                <a:spcPts val="0"/>
              </a:spcAft>
              <a:buSzPts val="3000"/>
              <a:buFont typeface="Comic Sans MS"/>
              <a:buChar char="-"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Corners: only 2 potential overlaps; an “L”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2" name="Google Shape;122;p22"/>
          <p:cNvSpPr/>
          <p:nvPr/>
        </p:nvSpPr>
        <p:spPr>
          <a:xfrm>
            <a:off x="1895475" y="3600450"/>
            <a:ext cx="1371600" cy="13716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2"/>
          <p:cNvSpPr/>
          <p:nvPr/>
        </p:nvSpPr>
        <p:spPr>
          <a:xfrm>
            <a:off x="3886200" y="2019300"/>
            <a:ext cx="1371600" cy="13716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rgbClr val="FF0000"/>
              </a:highlight>
            </a:endParaRPr>
          </a:p>
        </p:txBody>
      </p:sp>
      <p:sp>
        <p:nvSpPr>
          <p:cNvPr id="124" name="Google Shape;124;p22"/>
          <p:cNvSpPr/>
          <p:nvPr/>
        </p:nvSpPr>
        <p:spPr>
          <a:xfrm>
            <a:off x="3886200" y="3600450"/>
            <a:ext cx="1371600" cy="1371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2"/>
          <p:cNvSpPr/>
          <p:nvPr/>
        </p:nvSpPr>
        <p:spPr>
          <a:xfrm>
            <a:off x="5876925" y="3600450"/>
            <a:ext cx="1371600" cy="1371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2"/>
          <p:cNvSpPr/>
          <p:nvPr/>
        </p:nvSpPr>
        <p:spPr>
          <a:xfrm>
            <a:off x="1895475" y="2019300"/>
            <a:ext cx="1371600" cy="13716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7" name="Google Shape;127;p22"/>
          <p:cNvSpPr/>
          <p:nvPr/>
        </p:nvSpPr>
        <p:spPr>
          <a:xfrm>
            <a:off x="5876925" y="2019300"/>
            <a:ext cx="1371600" cy="1371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3"/>
          <p:cNvSpPr txBox="1"/>
          <p:nvPr>
            <p:ph type="title"/>
          </p:nvPr>
        </p:nvSpPr>
        <p:spPr>
          <a:xfrm>
            <a:off x="311700" y="592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u="sng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Tracking Tips</a:t>
            </a:r>
            <a:endParaRPr sz="3600" u="sng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3" name="Google Shape;133;p23"/>
          <p:cNvSpPr txBox="1"/>
          <p:nvPr>
            <p:ph idx="1" type="body"/>
          </p:nvPr>
        </p:nvSpPr>
        <p:spPr>
          <a:xfrm>
            <a:off x="311700" y="757250"/>
            <a:ext cx="8520600" cy="430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Know who leads and who follows the setter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19100" lvl="0" marL="457200" rtl="0" algn="l">
              <a:spcBef>
                <a:spcPts val="1600"/>
              </a:spcBef>
              <a:spcAft>
                <a:spcPts val="0"/>
              </a:spcAft>
              <a:buSzPts val="3000"/>
              <a:buFont typeface="Comic Sans MS"/>
              <a:buChar char="-"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Middles: 3 potential overlaps; a “T”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4" name="Google Shape;134;p23"/>
          <p:cNvSpPr/>
          <p:nvPr/>
        </p:nvSpPr>
        <p:spPr>
          <a:xfrm>
            <a:off x="1895475" y="3600450"/>
            <a:ext cx="1371600" cy="1371600"/>
          </a:xfrm>
          <a:prstGeom prst="ellipse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3"/>
          <p:cNvSpPr/>
          <p:nvPr/>
        </p:nvSpPr>
        <p:spPr>
          <a:xfrm>
            <a:off x="3886200" y="2019300"/>
            <a:ext cx="1371600" cy="13716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6" name="Google Shape;136;p23"/>
          <p:cNvSpPr/>
          <p:nvPr/>
        </p:nvSpPr>
        <p:spPr>
          <a:xfrm>
            <a:off x="3886200" y="3600450"/>
            <a:ext cx="1371600" cy="13716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3"/>
          <p:cNvSpPr/>
          <p:nvPr/>
        </p:nvSpPr>
        <p:spPr>
          <a:xfrm>
            <a:off x="5876925" y="3600450"/>
            <a:ext cx="1371600" cy="1371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3"/>
          <p:cNvSpPr/>
          <p:nvPr/>
        </p:nvSpPr>
        <p:spPr>
          <a:xfrm>
            <a:off x="1895475" y="2019300"/>
            <a:ext cx="1371600" cy="13716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9" name="Google Shape;139;p23"/>
          <p:cNvSpPr/>
          <p:nvPr/>
        </p:nvSpPr>
        <p:spPr>
          <a:xfrm>
            <a:off x="5876925" y="2019300"/>
            <a:ext cx="1371600" cy="13716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Learn all 6 of the serve receive rotations and specific formations for a 5-1 offense.  This video also covers the rules so you understand how the different rotations work, and how to rotate in volleyball.  Watch more Volleyball Tutorial videos here https://goo.gl/6TmRwg&#10;&#10;GET 5% OFF ALL VOLLEYBALL GEAR&#10;Discount Code - ELEVATE5&#10;Purchase Link - http://shrsl.com/wx9u&#10;&#10;Vertical Jump Programs - http://bit.ly/2GaQ1Wf&#10;Online Volleyball Coaching - http://bit.ly/2MSXcTy&#10;Elevate Apparel - http://bit.ly/2ROp6km&#10;(Get 5% off Apparel with code ELEVATE5)&#10;&#10;SUBSCRIBE - http://bit.ly/2Wdixey&#10;Instagram - @CoachDonny&#10;Website -  www.ElevateYourself.org&#10;&#10;Volleyball Tutorial Videos - http://bit.ly/2DqRS6K&#10;Volleyball Tips Videos - http://bit.ly/2REfuNX&#10;Jump Training Videos - http://bit.ly/2Mq2gP5&#10;Volleyball Training Videos - http://bit.ly/2FHITAk&#10;Volleyball Life Vlogs Videos- http://bit.ly/2R3f4LS&#10;&#10;TRUSTED PRODUCTS I USE&#10;Protein Shake - https://amzn.to/2WGDzTa&#10;Avex Water Bottle - https://amzn.to/2D6w66E&#10;Exercise Bands - https://amzn.to/2GcfeiQ&#10;Portable Tripod - https://amzn.to/2t6crzd&#10;Phone Mini Tripod - https://amzn.to/2TsjLk9&#10;Portable Phone Charger - https://amzn.to/2D6unOW&#10;Foam Roller - https://amzn.to/2t4537p&#10;Massage Ball - https://amzn.to/2t6dP4T&#10;Gatorade Prime Energy - https://amzn.to/2t6epj5&#10;Gatorade Drink Powder - https://amzn.to/2t1mDcq" id="146" name="Google Shape;146;p24" title="Serve Receive Rotations for a 5-1 Offense Volleyball Tutorial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5"/>
          <p:cNvSpPr txBox="1"/>
          <p:nvPr>
            <p:ph type="title"/>
          </p:nvPr>
        </p:nvSpPr>
        <p:spPr>
          <a:xfrm>
            <a:off x="311750" y="87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u="sng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Discussion Points</a:t>
            </a:r>
            <a:endParaRPr sz="3600" u="sng">
              <a:solidFill>
                <a:srgbClr val="0000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2" name="Google Shape;152;p25"/>
          <p:cNvSpPr txBox="1"/>
          <p:nvPr>
            <p:ph idx="1" type="body"/>
          </p:nvPr>
        </p:nvSpPr>
        <p:spPr>
          <a:xfrm>
            <a:off x="50" y="808125"/>
            <a:ext cx="9144000" cy="433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Comic Sans MS"/>
              <a:buChar char="●"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When to warn?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Comic Sans MS"/>
              <a:buChar char="●"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When to call? 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Comic Sans MS"/>
              <a:buChar char="●"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R1 calling overlap on receiving team?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Comic Sans MS"/>
              <a:buChar char="●"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R2 calling overlap on serving team?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Char char="●"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R2 calls overlap, but is wrong and ball served in net or out?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Char char="●"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Communication to coaches vs players</a:t>
            </a: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53" name="Google Shape;15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86400" y="131863"/>
            <a:ext cx="2628900" cy="1743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2021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u="sng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Basics:</a:t>
            </a:r>
            <a:endParaRPr sz="3600" u="sng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865275"/>
            <a:ext cx="8520600" cy="427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Char char="●"/>
            </a:pPr>
            <a:r>
              <a:rPr lang="en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Definition: Rotational Fault</a:t>
            </a:r>
            <a:endParaRPr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- </a:t>
            </a: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Serving player is not in the correct rotation order (wrong server)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Char char="●"/>
            </a:pPr>
            <a:r>
              <a:rPr lang="en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Definition: Position Fault</a:t>
            </a:r>
            <a:endParaRPr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- </a:t>
            </a: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Players not in correct positions at the moment the ball is contacted by the server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Char char="●"/>
            </a:pPr>
            <a:r>
              <a:rPr lang="en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 do we whistle?</a:t>
            </a:r>
            <a:endParaRPr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- Only after the contact of the serve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Font typeface="Comic Sans MS"/>
              <a:buChar char="●"/>
            </a:pPr>
            <a:r>
              <a:rPr lang="en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Then what?</a:t>
            </a: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 R2 must correct player positions!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24563" y="3157550"/>
            <a:ext cx="3114675" cy="146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0" y="445025"/>
            <a:ext cx="914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u="sng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are Teams Trying to Accomplish?</a:t>
            </a:r>
            <a:endParaRPr sz="3600" u="sng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114300" y="1152475"/>
            <a:ext cx="8943900" cy="392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Char char="●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Setter does not receive serve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Char char="●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Best passers take first ball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Char char="●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Hitters in position to transition quickly to attack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Char char="●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Hide a less-skilled passer</a:t>
            </a: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u="sng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R1 Tracking Positions Checklist</a:t>
            </a:r>
            <a:endParaRPr sz="3600" u="sng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8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Char char="●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Know where the setter is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Char char="●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More than just the serving team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Char char="●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Look at the front row of the serving team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Char char="●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What is the libero position?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21475" y="3238500"/>
            <a:ext cx="2203475" cy="1652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878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u="sng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R2 Tracking Positions Checklist</a:t>
            </a:r>
            <a:endParaRPr sz="3600" u="sng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0" y="722400"/>
            <a:ext cx="9144000" cy="442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Char char="●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Where are the setters?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Char char="●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What is the position of the serving team (who is serving)?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Char char="●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What is the position of the receiving team?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Char char="●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How can the scorer help?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Char char="●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How can the teams help?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87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u="sng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is Your Method?</a:t>
            </a:r>
            <a:endParaRPr sz="3600" u="sng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13175" y="736725"/>
            <a:ext cx="4368675" cy="436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156250" y="1152475"/>
            <a:ext cx="8906700" cy="38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19100" lvl="0" marL="457200" rtl="0" algn="l">
              <a:spcBef>
                <a:spcPts val="1600"/>
              </a:spcBef>
              <a:spcAft>
                <a:spcPts val="0"/>
              </a:spcAft>
              <a:buSzPts val="3000"/>
              <a:buFont typeface="Bowlby One SC"/>
              <a:buChar char="●"/>
            </a:pPr>
            <a:r>
              <a:rPr b="1" lang="en" sz="3000">
                <a:latin typeface="Bowlby One SC"/>
                <a:ea typeface="Bowlby One SC"/>
                <a:cs typeface="Bowlby One SC"/>
                <a:sym typeface="Bowlby One SC"/>
              </a:rPr>
              <a:t>“Coach speak” vs Language of the rules</a:t>
            </a:r>
            <a:endParaRPr b="1" sz="3000">
              <a:latin typeface="Bowlby One SC"/>
              <a:ea typeface="Bowlby One SC"/>
              <a:cs typeface="Bowlby One SC"/>
              <a:sym typeface="Bowlby One SC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Bowlby One SC"/>
              <a:buChar char="●"/>
            </a:pPr>
            <a:r>
              <a:rPr b="1" lang="en" sz="3000">
                <a:latin typeface="Bowlby One SC"/>
                <a:ea typeface="Bowlby One SC"/>
                <a:cs typeface="Bowlby One SC"/>
                <a:sym typeface="Bowlby One SC"/>
              </a:rPr>
              <a:t>Coaches and students of the game reference player positions based on where the setter is.</a:t>
            </a:r>
            <a:endParaRPr b="1" sz="3000">
              <a:latin typeface="Bowlby One SC"/>
              <a:ea typeface="Bowlby One SC"/>
              <a:cs typeface="Bowlby One SC"/>
              <a:sym typeface="Bowlby One SC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74450" y="118352"/>
            <a:ext cx="4348025" cy="1483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0"/>
          <p:cNvSpPr txBox="1"/>
          <p:nvPr>
            <p:ph idx="2" type="body"/>
          </p:nvPr>
        </p:nvSpPr>
        <p:spPr>
          <a:xfrm>
            <a:off x="4939500" y="91150"/>
            <a:ext cx="4045200" cy="4922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Rotations are defined by the setter’s position:</a:t>
            </a:r>
            <a:endParaRPr b="1"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Setter in right back = Rotation 1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Setter in center back = Rotation 2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Setter in left back = Rotation 3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Setter in left front = Rotation 4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Setter in center front = Rotation 5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Setter in right front = Rotation 6</a:t>
            </a:r>
            <a:endParaRPr b="1"/>
          </a:p>
        </p:txBody>
      </p:sp>
      <p:sp>
        <p:nvSpPr>
          <p:cNvPr id="103" name="Google Shape;103;p2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0"/>
          <p:cNvSpPr/>
          <p:nvPr/>
        </p:nvSpPr>
        <p:spPr>
          <a:xfrm>
            <a:off x="649625" y="121100"/>
            <a:ext cx="3607500" cy="4922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5" name="Google Shape;105;p20"/>
          <p:cNvCxnSpPr/>
          <p:nvPr/>
        </p:nvCxnSpPr>
        <p:spPr>
          <a:xfrm flipH="1">
            <a:off x="1849000" y="117200"/>
            <a:ext cx="26100" cy="4896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6" name="Google Shape;106;p20"/>
          <p:cNvSpPr txBox="1"/>
          <p:nvPr/>
        </p:nvSpPr>
        <p:spPr>
          <a:xfrm>
            <a:off x="2487100" y="664100"/>
            <a:ext cx="1328100" cy="414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1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Right 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Back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2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Center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Back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3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Left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Back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07" name="Google Shape;107;p20"/>
          <p:cNvSpPr txBox="1"/>
          <p:nvPr/>
        </p:nvSpPr>
        <p:spPr>
          <a:xfrm>
            <a:off x="807325" y="664100"/>
            <a:ext cx="898500" cy="43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6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Right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Front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5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Center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Front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4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Left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Front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08" name="Google Shape;108;p20"/>
          <p:cNvSpPr txBox="1"/>
          <p:nvPr/>
        </p:nvSpPr>
        <p:spPr>
          <a:xfrm>
            <a:off x="156250" y="1988425"/>
            <a:ext cx="4167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</a:rPr>
              <a:t>N</a:t>
            </a:r>
            <a:endParaRPr b="1"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</a:rPr>
              <a:t>E</a:t>
            </a:r>
            <a:endParaRPr b="1"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</a:rPr>
              <a:t>T</a:t>
            </a:r>
            <a:endParaRPr b="1"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u="sng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Tracking Player Positions</a:t>
            </a:r>
            <a:endParaRPr sz="3600" u="sng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4" name="Google Shape;114;p21"/>
          <p:cNvSpPr txBox="1"/>
          <p:nvPr>
            <p:ph idx="1" type="body"/>
          </p:nvPr>
        </p:nvSpPr>
        <p:spPr>
          <a:xfrm>
            <a:off x="311700" y="1152475"/>
            <a:ext cx="8520600" cy="39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AutoNum type="arabicPeriod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Setter and the opposite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AutoNum type="arabicPeriod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Does the libero lead or follow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AutoNum type="arabicPeriod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Opposite positions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AutoNum type="arabicPeriod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Captain as reference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AutoNum type="arabicPeriod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Memorize numbers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Comic Sans MS"/>
              <a:buAutoNum type="arabicPeriod"/>
            </a:pP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Player characteristics 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15" name="Google Shape;11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81763" y="2490788"/>
            <a:ext cx="2009775" cy="193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