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y="5143500" cx="9144000"/>
  <p:notesSz cx="6858000" cy="9144000"/>
  <p:embeddedFontLst>
    <p:embeddedFont>
      <p:font typeface="Boogaloo"/>
      <p:regular r:id="rId24"/>
    </p:embeddedFont>
    <p:embeddedFont>
      <p:font typeface="Bowlby One SC"/>
      <p:regular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Boogaloo-regular.fntdata"/><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schemas.openxmlformats.org/officeDocument/2006/relationships/font" Target="fonts/BowlbyOneSC-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6e5f81aa5b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6e5f81aa5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36e5f81aa5b_0_3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36e5f81aa5b_0_3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6e5f81aa5b_0_3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6e5f81aa5b_0_3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36e5f81aa5b_0_3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36e5f81aa5b_0_3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370f5b1f4b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370f5b1f4b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36e5f81aa5b_0_3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36e5f81aa5b_0_3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36e5f81aa5b_0_3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36e5f81aa5b_0_3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36e5f81aa5b_0_3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36e5f81aa5b_0_3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36e5f81aa5b_0_3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36e5f81aa5b_0_3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36e5f81aa5b_0_3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9" name="Google Shape;169;g36e5f81aa5b_0_3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36e5f81aa5b_0_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36e5f81aa5b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36e5f81aa5b_0_1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36e5f81aa5b_0_1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36e5f81aa5b_0_16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36e5f81aa5b_0_16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36e5f81aa5b_0_2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36e5f81aa5b_0_2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36e5f81aa5b_0_2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36e5f81aa5b_0_2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36e5f81aa5b_0_3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36e5f81aa5b_0_3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6e5f81aa5b_0_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36e5f81aa5b_0_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3.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6.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7.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4.jpg"/><Relationship Id="rId4" Type="http://schemas.openxmlformats.org/officeDocument/2006/relationships/image" Target="../media/image1.jpg"/><Relationship Id="rId5" Type="http://schemas.openxmlformats.org/officeDocument/2006/relationships/image" Target="../media/image8.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5.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0.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9.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3"/>
          <p:cNvSpPr txBox="1"/>
          <p:nvPr>
            <p:ph type="ctrTitle"/>
          </p:nvPr>
        </p:nvSpPr>
        <p:spPr>
          <a:xfrm>
            <a:off x="0" y="105225"/>
            <a:ext cx="9144000" cy="12177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b="1" lang="en">
                <a:latin typeface="Bowlby One SC"/>
                <a:ea typeface="Bowlby One SC"/>
                <a:cs typeface="Bowlby One SC"/>
                <a:sym typeface="Bowlby One SC"/>
              </a:rPr>
              <a:t>2025-2026 Rule Changes</a:t>
            </a:r>
            <a:endParaRPr b="1">
              <a:latin typeface="Bowlby One SC"/>
              <a:ea typeface="Bowlby One SC"/>
              <a:cs typeface="Bowlby One SC"/>
              <a:sym typeface="Bowlby One SC"/>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pic>
        <p:nvPicPr>
          <p:cNvPr id="56" name="Google Shape;56;p13"/>
          <p:cNvPicPr preferRelativeResize="0"/>
          <p:nvPr/>
        </p:nvPicPr>
        <p:blipFill>
          <a:blip r:embed="rId3">
            <a:alphaModFix/>
          </a:blip>
          <a:stretch>
            <a:fillRect/>
          </a:stretch>
        </p:blipFill>
        <p:spPr>
          <a:xfrm>
            <a:off x="1672150" y="1316950"/>
            <a:ext cx="5897850" cy="3759876"/>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22"/>
          <p:cNvSpPr txBox="1"/>
          <p:nvPr>
            <p:ph type="ctrTitle"/>
          </p:nvPr>
        </p:nvSpPr>
        <p:spPr>
          <a:xfrm>
            <a:off x="311700" y="160025"/>
            <a:ext cx="8520600" cy="994500"/>
          </a:xfrm>
          <a:prstGeom prst="rect">
            <a:avLst/>
          </a:prstGeom>
        </p:spPr>
        <p:txBody>
          <a:bodyPr anchorCtr="0" anchor="b" bIns="91425" lIns="91425" spcFirstLastPara="1" rIns="91425" wrap="square" tIns="91425">
            <a:normAutofit/>
          </a:bodyPr>
          <a:lstStyle/>
          <a:p>
            <a:pPr indent="-558800" lvl="0" marL="457200" rtl="0" algn="l">
              <a:spcBef>
                <a:spcPts val="0"/>
              </a:spcBef>
              <a:spcAft>
                <a:spcPts val="0"/>
              </a:spcAft>
              <a:buSzPts val="5200"/>
              <a:buAutoNum type="arabicPeriod"/>
            </a:pPr>
            <a:r>
              <a:rPr lang="en"/>
              <a:t>Lineup Card</a:t>
            </a:r>
            <a:endParaRPr/>
          </a:p>
        </p:txBody>
      </p:sp>
      <p:sp>
        <p:nvSpPr>
          <p:cNvPr id="122" name="Google Shape;122;p22"/>
          <p:cNvSpPr txBox="1"/>
          <p:nvPr>
            <p:ph idx="1" type="subTitle"/>
          </p:nvPr>
        </p:nvSpPr>
        <p:spPr>
          <a:xfrm>
            <a:off x="80000" y="1691650"/>
            <a:ext cx="8972700" cy="3372000"/>
          </a:xfrm>
          <a:prstGeom prst="rect">
            <a:avLst/>
          </a:prstGeom>
        </p:spPr>
        <p:txBody>
          <a:bodyPr anchorCtr="0" anchor="t" bIns="91425" lIns="91425" spcFirstLastPara="1" rIns="91425" wrap="square" tIns="91425">
            <a:normAutofit fontScale="47500"/>
          </a:bodyPr>
          <a:lstStyle/>
          <a:p>
            <a:pPr indent="0" lvl="0" marL="0" rtl="0" algn="l">
              <a:lnSpc>
                <a:spcPct val="115000"/>
              </a:lnSpc>
              <a:spcBef>
                <a:spcPts val="0"/>
              </a:spcBef>
              <a:spcAft>
                <a:spcPts val="0"/>
              </a:spcAft>
              <a:buClr>
                <a:schemeClr val="dk1"/>
              </a:buClr>
              <a:buSzPts val="523"/>
              <a:buFont typeface="Arial"/>
              <a:buNone/>
            </a:pPr>
            <a:r>
              <a:rPr b="1" lang="en" sz="4800">
                <a:solidFill>
                  <a:srgbClr val="00205C"/>
                </a:solidFill>
              </a:rPr>
              <a:t>5-3-2b, 5-5-3b(9):</a:t>
            </a:r>
            <a:r>
              <a:rPr lang="en" sz="4800">
                <a:solidFill>
                  <a:srgbClr val="00205C"/>
                </a:solidFill>
              </a:rPr>
              <a:t> Eliminates the requirement for the second referee to carry and use a lineup card to check the starting lineups.</a:t>
            </a:r>
            <a:endParaRPr sz="4800">
              <a:solidFill>
                <a:srgbClr val="00205C"/>
              </a:solidFill>
            </a:endParaRPr>
          </a:p>
          <a:p>
            <a:pPr indent="0" lvl="0" marL="0" rtl="0" algn="l">
              <a:lnSpc>
                <a:spcPct val="115000"/>
              </a:lnSpc>
              <a:spcBef>
                <a:spcPts val="1800"/>
              </a:spcBef>
              <a:spcAft>
                <a:spcPts val="0"/>
              </a:spcAft>
              <a:buClr>
                <a:schemeClr val="dk1"/>
              </a:buClr>
              <a:buSzPts val="523"/>
              <a:buFont typeface="Arial"/>
              <a:buNone/>
            </a:pPr>
            <a:r>
              <a:rPr b="1" lang="en" sz="4800">
                <a:solidFill>
                  <a:srgbClr val="00205C"/>
                </a:solidFill>
                <a:highlight>
                  <a:srgbClr val="FFFF00"/>
                </a:highlight>
              </a:rPr>
              <a:t>Rationale:</a:t>
            </a:r>
            <a:r>
              <a:rPr lang="en" sz="4800">
                <a:solidFill>
                  <a:srgbClr val="00205C"/>
                </a:solidFill>
                <a:highlight>
                  <a:srgbClr val="FFFF00"/>
                </a:highlight>
              </a:rPr>
              <a:t> Allows veteran officials to use each coach’s submitted lineup sheet to check the starting lineup while allowing the use of the lineup card as a training tool for newer officials to assist with tracking rotations during the match.</a:t>
            </a:r>
            <a:endParaRPr sz="4800">
              <a:solidFill>
                <a:srgbClr val="00205C"/>
              </a:solidFill>
              <a:highlight>
                <a:srgbClr val="FFFF00"/>
              </a:highlight>
            </a:endParaRPr>
          </a:p>
          <a:p>
            <a:pPr indent="0" lvl="0" marL="0" rtl="0" algn="ctr">
              <a:spcBef>
                <a:spcPts val="1800"/>
              </a:spcBef>
              <a:spcAft>
                <a:spcPts val="0"/>
              </a:spcAft>
              <a:buNone/>
            </a:pPr>
            <a:r>
              <a:t/>
            </a:r>
            <a:endParaRPr/>
          </a:p>
        </p:txBody>
      </p:sp>
      <p:pic>
        <p:nvPicPr>
          <p:cNvPr id="123" name="Google Shape;123;p22" title="download-5.jpg"/>
          <p:cNvPicPr preferRelativeResize="0"/>
          <p:nvPr/>
        </p:nvPicPr>
        <p:blipFill>
          <a:blip r:embed="rId3">
            <a:alphaModFix/>
          </a:blip>
          <a:stretch>
            <a:fillRect/>
          </a:stretch>
        </p:blipFill>
        <p:spPr>
          <a:xfrm>
            <a:off x="5260663" y="-340037"/>
            <a:ext cx="2143125" cy="21431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3"/>
          <p:cNvSpPr txBox="1"/>
          <p:nvPr>
            <p:ph type="ctrTitle"/>
          </p:nvPr>
        </p:nvSpPr>
        <p:spPr>
          <a:xfrm>
            <a:off x="311700" y="102875"/>
            <a:ext cx="8520600" cy="9600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t>2. Ball Handling</a:t>
            </a:r>
            <a:endParaRPr/>
          </a:p>
        </p:txBody>
      </p:sp>
      <p:sp>
        <p:nvSpPr>
          <p:cNvPr id="129" name="Google Shape;129;p23"/>
          <p:cNvSpPr txBox="1"/>
          <p:nvPr>
            <p:ph idx="1" type="subTitle"/>
          </p:nvPr>
        </p:nvSpPr>
        <p:spPr>
          <a:xfrm>
            <a:off x="68575" y="1062875"/>
            <a:ext cx="8972700" cy="3943500"/>
          </a:xfrm>
          <a:prstGeom prst="rect">
            <a:avLst/>
          </a:prstGeom>
        </p:spPr>
        <p:txBody>
          <a:bodyPr anchorCtr="0" anchor="t" bIns="91425" lIns="91425" spcFirstLastPara="1" rIns="91425" wrap="square" tIns="91425">
            <a:normAutofit/>
          </a:bodyPr>
          <a:lstStyle/>
          <a:p>
            <a:pPr indent="0" lvl="0" marL="0" rtl="0" algn="l">
              <a:lnSpc>
                <a:spcPct val="115000"/>
              </a:lnSpc>
              <a:spcBef>
                <a:spcPts val="0"/>
              </a:spcBef>
              <a:spcAft>
                <a:spcPts val="0"/>
              </a:spcAft>
              <a:buClr>
                <a:schemeClr val="dk1"/>
              </a:buClr>
              <a:buSzPts val="1100"/>
              <a:buFont typeface="Arial"/>
              <a:buNone/>
            </a:pPr>
            <a:r>
              <a:rPr b="1" lang="en" sz="2400">
                <a:solidFill>
                  <a:srgbClr val="00205C"/>
                </a:solidFill>
              </a:rPr>
              <a:t>9-4-8c (NEW):</a:t>
            </a:r>
            <a:r>
              <a:rPr lang="en" sz="2400">
                <a:solidFill>
                  <a:srgbClr val="00205C"/>
                </a:solidFill>
              </a:rPr>
              <a:t> Eliminates the judgment call of a multiple contact fault in a single attempt to play the ball on the second team hit if the ball is next contacted by a teammate.</a:t>
            </a:r>
            <a:endParaRPr sz="2400">
              <a:solidFill>
                <a:srgbClr val="00205C"/>
              </a:solidFill>
            </a:endParaRPr>
          </a:p>
          <a:p>
            <a:pPr indent="0" lvl="0" marL="0" rtl="0" algn="l">
              <a:lnSpc>
                <a:spcPct val="115000"/>
              </a:lnSpc>
              <a:spcBef>
                <a:spcPts val="1800"/>
              </a:spcBef>
              <a:spcAft>
                <a:spcPts val="0"/>
              </a:spcAft>
              <a:buClr>
                <a:schemeClr val="dk1"/>
              </a:buClr>
              <a:buSzPts val="1100"/>
              <a:buFont typeface="Arial"/>
              <a:buNone/>
            </a:pPr>
            <a:r>
              <a:rPr b="1" lang="en" sz="2400">
                <a:solidFill>
                  <a:srgbClr val="00205C"/>
                </a:solidFill>
                <a:highlight>
                  <a:srgbClr val="FFFF00"/>
                </a:highlight>
              </a:rPr>
              <a:t>Rationale:</a:t>
            </a:r>
            <a:r>
              <a:rPr lang="en" sz="2400">
                <a:solidFill>
                  <a:srgbClr val="00205C"/>
                </a:solidFill>
                <a:highlight>
                  <a:srgbClr val="FFFF00"/>
                </a:highlight>
              </a:rPr>
              <a:t> Allows for play to continue when multiple contacts on the second contact does not create an advantage for the offending team.</a:t>
            </a:r>
            <a:endParaRPr sz="2400">
              <a:solidFill>
                <a:srgbClr val="00205C"/>
              </a:solidFill>
              <a:highlight>
                <a:srgbClr val="FFFF00"/>
              </a:highlight>
            </a:endParaRPr>
          </a:p>
          <a:p>
            <a:pPr indent="0" lvl="0" marL="0" rtl="0" algn="ctr">
              <a:spcBef>
                <a:spcPts val="1800"/>
              </a:spcBef>
              <a:spcAft>
                <a:spcPts val="0"/>
              </a:spcAft>
              <a:buNone/>
            </a:pPr>
            <a:r>
              <a:t/>
            </a:r>
            <a:endParaRPr/>
          </a:p>
        </p:txBody>
      </p:sp>
      <p:pic>
        <p:nvPicPr>
          <p:cNvPr id="130" name="Google Shape;130;p23" title="images-8.jpg"/>
          <p:cNvPicPr preferRelativeResize="0"/>
          <p:nvPr/>
        </p:nvPicPr>
        <p:blipFill>
          <a:blip r:embed="rId3">
            <a:alphaModFix/>
          </a:blip>
          <a:stretch>
            <a:fillRect/>
          </a:stretch>
        </p:blipFill>
        <p:spPr>
          <a:xfrm>
            <a:off x="3710947" y="3474747"/>
            <a:ext cx="1688775" cy="168877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24"/>
          <p:cNvSpPr txBox="1"/>
          <p:nvPr>
            <p:ph type="ctrTitle"/>
          </p:nvPr>
        </p:nvSpPr>
        <p:spPr>
          <a:xfrm>
            <a:off x="91450" y="80000"/>
            <a:ext cx="8938200" cy="2742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t/>
            </a:r>
            <a:endParaRPr/>
          </a:p>
        </p:txBody>
      </p:sp>
      <p:sp>
        <p:nvSpPr>
          <p:cNvPr id="136" name="Google Shape;136;p24"/>
          <p:cNvSpPr txBox="1"/>
          <p:nvPr>
            <p:ph idx="1" type="subTitle"/>
          </p:nvPr>
        </p:nvSpPr>
        <p:spPr>
          <a:xfrm>
            <a:off x="91450" y="80000"/>
            <a:ext cx="8938200" cy="4972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sz="3600" u="sng"/>
              <a:t>Related Mechanics:</a:t>
            </a:r>
            <a:endParaRPr b="1" sz="3600" u="sng"/>
          </a:p>
          <a:p>
            <a:pPr indent="-393700" lvl="0" marL="457200" rtl="0" algn="l">
              <a:spcBef>
                <a:spcPts val="0"/>
              </a:spcBef>
              <a:spcAft>
                <a:spcPts val="0"/>
              </a:spcAft>
              <a:buSzPts val="2600"/>
              <a:buChar char="●"/>
            </a:pPr>
            <a:r>
              <a:rPr lang="en" sz="2600"/>
              <a:t>The R1 still needs to be diligent about judging multiple contacts </a:t>
            </a:r>
            <a:r>
              <a:rPr b="1" lang="en" sz="2600">
                <a:solidFill>
                  <a:srgbClr val="FF0000"/>
                </a:solidFill>
              </a:rPr>
              <a:t>IF</a:t>
            </a:r>
            <a:r>
              <a:rPr lang="en" sz="2600"/>
              <a:t> the ball is contacted by the opponent 1st, not a teammate. (A double hit, </a:t>
            </a:r>
            <a:r>
              <a:rPr i="1" lang="en" sz="2600"/>
              <a:t>with a delayed whistle</a:t>
            </a:r>
            <a:r>
              <a:rPr lang="en" sz="2600"/>
              <a:t>.)</a:t>
            </a:r>
            <a:endParaRPr sz="2600"/>
          </a:p>
          <a:p>
            <a:pPr indent="-393700" lvl="0" marL="457200" rtl="0" algn="l">
              <a:spcBef>
                <a:spcPts val="0"/>
              </a:spcBef>
              <a:spcAft>
                <a:spcPts val="0"/>
              </a:spcAft>
              <a:buSzPts val="2600"/>
              <a:buChar char="●"/>
            </a:pPr>
            <a:r>
              <a:rPr lang="en" sz="2600"/>
              <a:t>The R1 must be prepared to </a:t>
            </a:r>
            <a:r>
              <a:rPr lang="en" sz="2600"/>
              <a:t>whistle</a:t>
            </a:r>
            <a:r>
              <a:rPr lang="en" sz="2600"/>
              <a:t> a double contact </a:t>
            </a:r>
            <a:r>
              <a:rPr b="1" lang="en" sz="2600">
                <a:solidFill>
                  <a:srgbClr val="FF0000"/>
                </a:solidFill>
              </a:rPr>
              <a:t>IF</a:t>
            </a:r>
            <a:r>
              <a:rPr lang="en" sz="2600"/>
              <a:t> the 2nd team contact completely crosses the plane of the net. (A double hit, </a:t>
            </a:r>
            <a:r>
              <a:rPr i="1" lang="en" sz="2600"/>
              <a:t>with a delayed whistle.)</a:t>
            </a:r>
            <a:endParaRPr i="1" sz="2600"/>
          </a:p>
          <a:p>
            <a:pPr indent="-393700" lvl="0" marL="457200" rtl="0" algn="l">
              <a:spcBef>
                <a:spcPts val="0"/>
              </a:spcBef>
              <a:spcAft>
                <a:spcPts val="0"/>
              </a:spcAft>
              <a:buSzPts val="2600"/>
              <a:buChar char="●"/>
            </a:pPr>
            <a:r>
              <a:rPr lang="en" sz="2600"/>
              <a:t>The R1 must continue to call any 3rd contact that is “doubled”. </a:t>
            </a:r>
            <a:endParaRPr sz="2600"/>
          </a:p>
          <a:p>
            <a:pPr indent="-393700" lvl="0" marL="457200" rtl="0" algn="l">
              <a:spcBef>
                <a:spcPts val="0"/>
              </a:spcBef>
              <a:spcAft>
                <a:spcPts val="0"/>
              </a:spcAft>
              <a:buSzPts val="2600"/>
              <a:buChar char="●"/>
            </a:pPr>
            <a:r>
              <a:rPr lang="en" sz="2600"/>
              <a:t>The R1 will continue to allow the 1st ball double that travels over the net.</a:t>
            </a:r>
            <a:endParaRPr sz="26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25"/>
          <p:cNvSpPr txBox="1"/>
          <p:nvPr>
            <p:ph type="ctrTitle"/>
          </p:nvPr>
        </p:nvSpPr>
        <p:spPr>
          <a:xfrm>
            <a:off x="311700" y="-34300"/>
            <a:ext cx="8520600" cy="3657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t/>
            </a:r>
            <a:endParaRPr/>
          </a:p>
        </p:txBody>
      </p:sp>
      <p:sp>
        <p:nvSpPr>
          <p:cNvPr id="142" name="Google Shape;142;p25"/>
          <p:cNvSpPr txBox="1"/>
          <p:nvPr>
            <p:ph idx="1" type="subTitle"/>
          </p:nvPr>
        </p:nvSpPr>
        <p:spPr>
          <a:xfrm>
            <a:off x="91450" y="114300"/>
            <a:ext cx="8949600" cy="4937700"/>
          </a:xfrm>
          <a:prstGeom prst="rect">
            <a:avLst/>
          </a:prstGeom>
        </p:spPr>
        <p:txBody>
          <a:bodyPr anchorCtr="0" anchor="t" bIns="91425" lIns="91425" spcFirstLastPara="1" rIns="91425" wrap="square" tIns="91425">
            <a:normAutofit lnSpcReduction="20000"/>
          </a:bodyPr>
          <a:lstStyle/>
          <a:p>
            <a:pPr indent="0" lvl="0" marL="0" rtl="0" algn="ctr">
              <a:spcBef>
                <a:spcPts val="0"/>
              </a:spcBef>
              <a:spcAft>
                <a:spcPts val="0"/>
              </a:spcAft>
              <a:buNone/>
            </a:pPr>
            <a:r>
              <a:rPr lang="en"/>
              <a:t>Double Contact Mechanics:</a:t>
            </a:r>
            <a:endParaRPr/>
          </a:p>
          <a:p>
            <a:pPr indent="0" lvl="0" marL="0" rtl="0" algn="l">
              <a:spcBef>
                <a:spcPts val="0"/>
              </a:spcBef>
              <a:spcAft>
                <a:spcPts val="0"/>
              </a:spcAft>
              <a:buNone/>
            </a:pPr>
            <a:r>
              <a:rPr lang="en" sz="2000"/>
              <a:t>Setter double hits the second team contact and the ball is not touched by a teammate:</a:t>
            </a:r>
            <a:endParaRPr sz="2000"/>
          </a:p>
          <a:p>
            <a:pPr indent="0" lvl="0" marL="0" rtl="0" algn="l">
              <a:spcBef>
                <a:spcPts val="0"/>
              </a:spcBef>
              <a:spcAft>
                <a:spcPts val="0"/>
              </a:spcAft>
              <a:buNone/>
            </a:pPr>
            <a:r>
              <a:t/>
            </a:r>
            <a:endParaRPr sz="2000"/>
          </a:p>
          <a:p>
            <a:pPr indent="0" lvl="0" marL="0" rtl="0" algn="l">
              <a:lnSpc>
                <a:spcPct val="200000"/>
              </a:lnSpc>
              <a:spcBef>
                <a:spcPts val="0"/>
              </a:spcBef>
              <a:spcAft>
                <a:spcPts val="0"/>
              </a:spcAft>
              <a:buNone/>
            </a:pPr>
            <a:r>
              <a:rPr lang="en" sz="2000"/>
              <a:t>Ball crosses the net and lands out of bounds - 			</a:t>
            </a:r>
            <a:r>
              <a:rPr lang="en" sz="2000">
                <a:solidFill>
                  <a:srgbClr val="FF0000"/>
                </a:solidFill>
              </a:rPr>
              <a:t>Double Hit</a:t>
            </a:r>
            <a:endParaRPr sz="2000">
              <a:solidFill>
                <a:srgbClr val="FF0000"/>
              </a:solidFill>
            </a:endParaRPr>
          </a:p>
          <a:p>
            <a:pPr indent="0" lvl="0" marL="0" rtl="0" algn="l">
              <a:lnSpc>
                <a:spcPct val="200000"/>
              </a:lnSpc>
              <a:spcBef>
                <a:spcPts val="0"/>
              </a:spcBef>
              <a:spcAft>
                <a:spcPts val="0"/>
              </a:spcAft>
              <a:buNone/>
            </a:pPr>
            <a:r>
              <a:rPr lang="en" sz="2000"/>
              <a:t>Ball lands in bounds on setter’s side of the court - 		</a:t>
            </a:r>
            <a:r>
              <a:rPr lang="en" sz="2000">
                <a:solidFill>
                  <a:srgbClr val="FF0000"/>
                </a:solidFill>
              </a:rPr>
              <a:t>In</a:t>
            </a:r>
            <a:endParaRPr sz="2000">
              <a:solidFill>
                <a:srgbClr val="FF0000"/>
              </a:solidFill>
            </a:endParaRPr>
          </a:p>
          <a:p>
            <a:pPr indent="0" lvl="0" marL="0" rtl="0" algn="l">
              <a:lnSpc>
                <a:spcPct val="200000"/>
              </a:lnSpc>
              <a:spcBef>
                <a:spcPts val="0"/>
              </a:spcBef>
              <a:spcAft>
                <a:spcPts val="0"/>
              </a:spcAft>
              <a:buNone/>
            </a:pPr>
            <a:r>
              <a:rPr lang="en" sz="2000"/>
              <a:t>Ball lands out of bounds on setter’s side of the court - 	</a:t>
            </a:r>
            <a:r>
              <a:rPr lang="en" sz="2000">
                <a:solidFill>
                  <a:srgbClr val="FF0000"/>
                </a:solidFill>
              </a:rPr>
              <a:t>Touch</a:t>
            </a:r>
            <a:endParaRPr sz="2000">
              <a:solidFill>
                <a:srgbClr val="FF0000"/>
              </a:solidFill>
            </a:endParaRPr>
          </a:p>
          <a:p>
            <a:pPr indent="0" lvl="0" marL="0" rtl="0" algn="l">
              <a:lnSpc>
                <a:spcPct val="200000"/>
              </a:lnSpc>
              <a:spcBef>
                <a:spcPts val="0"/>
              </a:spcBef>
              <a:spcAft>
                <a:spcPts val="0"/>
              </a:spcAft>
              <a:buNone/>
            </a:pPr>
            <a:r>
              <a:rPr lang="en" sz="2000"/>
              <a:t>Ball crosses the net outside the antenna - 				</a:t>
            </a:r>
            <a:r>
              <a:rPr lang="en" sz="2000">
                <a:solidFill>
                  <a:srgbClr val="FF0000"/>
                </a:solidFill>
              </a:rPr>
              <a:t>Out</a:t>
            </a:r>
            <a:endParaRPr sz="2000">
              <a:solidFill>
                <a:srgbClr val="FF0000"/>
              </a:solidFill>
            </a:endParaRPr>
          </a:p>
          <a:p>
            <a:pPr indent="0" lvl="0" marL="0" rtl="0" algn="l">
              <a:lnSpc>
                <a:spcPct val="200000"/>
              </a:lnSpc>
              <a:spcBef>
                <a:spcPts val="0"/>
              </a:spcBef>
              <a:spcAft>
                <a:spcPts val="0"/>
              </a:spcAft>
              <a:buNone/>
            </a:pPr>
            <a:r>
              <a:rPr lang="en" sz="2000"/>
              <a:t>Ball hits an antenna-									</a:t>
            </a:r>
            <a:r>
              <a:rPr lang="en" sz="2000">
                <a:solidFill>
                  <a:srgbClr val="FF0000"/>
                </a:solidFill>
              </a:rPr>
              <a:t>Out</a:t>
            </a:r>
            <a:endParaRPr sz="2000">
              <a:solidFill>
                <a:srgbClr val="FF0000"/>
              </a:solidFill>
            </a:endParaRPr>
          </a:p>
          <a:p>
            <a:pPr indent="0" lvl="0" marL="0" rtl="0" algn="l">
              <a:lnSpc>
                <a:spcPct val="200000"/>
              </a:lnSpc>
              <a:spcBef>
                <a:spcPts val="0"/>
              </a:spcBef>
              <a:spcAft>
                <a:spcPts val="0"/>
              </a:spcAft>
              <a:buNone/>
            </a:pPr>
            <a:r>
              <a:rPr lang="en" sz="2000"/>
              <a:t>Back-row setter double hits the ball while it is above the plane, and the ball completely crosses the net- 								</a:t>
            </a:r>
            <a:r>
              <a:rPr lang="en" sz="2000">
                <a:solidFill>
                  <a:srgbClr val="FF0000"/>
                </a:solidFill>
              </a:rPr>
              <a:t>BRA</a:t>
            </a:r>
            <a:endParaRPr sz="2000">
              <a:solidFill>
                <a:srgbClr val="FF0000"/>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2">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2">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2">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2">
                                            <p:txEl>
                                              <p:pRg end="8" st="8"/>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26"/>
          <p:cNvSpPr txBox="1"/>
          <p:nvPr>
            <p:ph type="ctrTitle"/>
          </p:nvPr>
        </p:nvSpPr>
        <p:spPr>
          <a:xfrm>
            <a:off x="311700" y="331475"/>
            <a:ext cx="8520600" cy="9486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t>Undergarments</a:t>
            </a:r>
            <a:endParaRPr/>
          </a:p>
        </p:txBody>
      </p:sp>
      <p:sp>
        <p:nvSpPr>
          <p:cNvPr id="148" name="Google Shape;148;p26"/>
          <p:cNvSpPr txBox="1"/>
          <p:nvPr>
            <p:ph idx="1" type="subTitle"/>
          </p:nvPr>
        </p:nvSpPr>
        <p:spPr>
          <a:xfrm>
            <a:off x="102875" y="1440175"/>
            <a:ext cx="8926800" cy="3646200"/>
          </a:xfrm>
          <a:prstGeom prst="rect">
            <a:avLst/>
          </a:prstGeom>
        </p:spPr>
        <p:txBody>
          <a:bodyPr anchorCtr="0" anchor="t" bIns="91425" lIns="91425" spcFirstLastPara="1" rIns="91425" wrap="square" tIns="91425">
            <a:normAutofit fontScale="77500" lnSpcReduction="10000"/>
          </a:bodyPr>
          <a:lstStyle/>
          <a:p>
            <a:pPr indent="0" lvl="0" marL="0" rtl="0" algn="l">
              <a:lnSpc>
                <a:spcPct val="115000"/>
              </a:lnSpc>
              <a:spcBef>
                <a:spcPts val="0"/>
              </a:spcBef>
              <a:spcAft>
                <a:spcPts val="0"/>
              </a:spcAft>
              <a:buClr>
                <a:schemeClr val="dk1"/>
              </a:buClr>
              <a:buSzPct val="36666"/>
              <a:buFont typeface="Arial"/>
              <a:buNone/>
            </a:pPr>
            <a:r>
              <a:rPr b="1" lang="en" sz="3000">
                <a:solidFill>
                  <a:srgbClr val="00205C"/>
                </a:solidFill>
              </a:rPr>
              <a:t>4-2-1h(3), 4-2-1i(2):</a:t>
            </a:r>
            <a:r>
              <a:rPr lang="en" sz="3000">
                <a:solidFill>
                  <a:srgbClr val="00205C"/>
                </a:solidFill>
              </a:rPr>
              <a:t> Team members may wear black, white or gray undergarments in addition to undergarments that match the predominant color of the uniform top/bottom under the uniform top and/or bottom. </a:t>
            </a:r>
            <a:r>
              <a:rPr i="1" lang="en" sz="3000">
                <a:solidFill>
                  <a:srgbClr val="FF0000"/>
                </a:solidFill>
              </a:rPr>
              <a:t>All team members, other than the libero, wearing an undergarment must wear the same color.</a:t>
            </a:r>
            <a:endParaRPr i="1" sz="3000">
              <a:solidFill>
                <a:srgbClr val="FF0000"/>
              </a:solidFill>
            </a:endParaRPr>
          </a:p>
          <a:p>
            <a:pPr indent="0" lvl="0" marL="0" rtl="0" algn="l">
              <a:lnSpc>
                <a:spcPct val="115000"/>
              </a:lnSpc>
              <a:spcBef>
                <a:spcPts val="1800"/>
              </a:spcBef>
              <a:spcAft>
                <a:spcPts val="0"/>
              </a:spcAft>
              <a:buClr>
                <a:schemeClr val="dk1"/>
              </a:buClr>
              <a:buSzPct val="36666"/>
              <a:buFont typeface="Arial"/>
              <a:buNone/>
            </a:pPr>
            <a:r>
              <a:rPr b="1" lang="en" sz="3000">
                <a:solidFill>
                  <a:srgbClr val="00205C"/>
                </a:solidFill>
                <a:highlight>
                  <a:srgbClr val="FFFF00"/>
                </a:highlight>
              </a:rPr>
              <a:t>Rationale:</a:t>
            </a:r>
            <a:r>
              <a:rPr lang="en" sz="3000">
                <a:solidFill>
                  <a:srgbClr val="00205C"/>
                </a:solidFill>
                <a:highlight>
                  <a:srgbClr val="FFFF00"/>
                </a:highlight>
              </a:rPr>
              <a:t> Aligns with other NFHS rules codes allowing athletes to wear more commonly found colors of undergarments.</a:t>
            </a:r>
            <a:endParaRPr sz="3000">
              <a:solidFill>
                <a:srgbClr val="00205C"/>
              </a:solidFill>
              <a:highlight>
                <a:srgbClr val="FFFF00"/>
              </a:highlight>
            </a:endParaRPr>
          </a:p>
          <a:p>
            <a:pPr indent="0" lvl="0" marL="0" rtl="0" algn="ctr">
              <a:spcBef>
                <a:spcPts val="1800"/>
              </a:spcBef>
              <a:spcAft>
                <a:spcPts val="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7"/>
          <p:cNvSpPr txBox="1"/>
          <p:nvPr>
            <p:ph type="ctrTitle"/>
          </p:nvPr>
        </p:nvSpPr>
        <p:spPr>
          <a:xfrm>
            <a:off x="311700" y="228600"/>
            <a:ext cx="8520600" cy="10287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Illegal Libero Replacement</a:t>
            </a:r>
            <a:endParaRPr/>
          </a:p>
        </p:txBody>
      </p:sp>
      <p:sp>
        <p:nvSpPr>
          <p:cNvPr id="154" name="Google Shape;154;p27"/>
          <p:cNvSpPr txBox="1"/>
          <p:nvPr>
            <p:ph idx="1" type="subTitle"/>
          </p:nvPr>
        </p:nvSpPr>
        <p:spPr>
          <a:xfrm>
            <a:off x="102875" y="1428750"/>
            <a:ext cx="8915400" cy="3634800"/>
          </a:xfrm>
          <a:prstGeom prst="rect">
            <a:avLst/>
          </a:prstGeom>
        </p:spPr>
        <p:txBody>
          <a:bodyPr anchorCtr="0" anchor="t" bIns="91425" lIns="91425" spcFirstLastPara="1" rIns="91425" wrap="square" tIns="91425">
            <a:normAutofit lnSpcReduction="20000"/>
          </a:bodyPr>
          <a:lstStyle/>
          <a:p>
            <a:pPr indent="0" lvl="0" marL="0" rtl="0" algn="l">
              <a:lnSpc>
                <a:spcPct val="115000"/>
              </a:lnSpc>
              <a:spcBef>
                <a:spcPts val="0"/>
              </a:spcBef>
              <a:spcAft>
                <a:spcPts val="0"/>
              </a:spcAft>
              <a:buClr>
                <a:schemeClr val="dk1"/>
              </a:buClr>
              <a:buSzPts val="1100"/>
              <a:buFont typeface="Arial"/>
              <a:buNone/>
            </a:pPr>
            <a:r>
              <a:rPr b="1" lang="en" sz="2400">
                <a:solidFill>
                  <a:srgbClr val="00205C"/>
                </a:solidFill>
              </a:rPr>
              <a:t>10-4 PENALTIES 1:</a:t>
            </a:r>
            <a:r>
              <a:rPr lang="en" sz="2400">
                <a:solidFill>
                  <a:srgbClr val="00205C"/>
                </a:solidFill>
              </a:rPr>
              <a:t> Changes the penalty administration for an illegal libero replacement to an unnecessary delay if identified before contact of serve and an illegal alignment if identified after contact for serve.</a:t>
            </a:r>
            <a:endParaRPr sz="2400">
              <a:solidFill>
                <a:srgbClr val="00205C"/>
              </a:solidFill>
            </a:endParaRPr>
          </a:p>
          <a:p>
            <a:pPr indent="0" lvl="0" marL="0" rtl="0" algn="l">
              <a:lnSpc>
                <a:spcPct val="115000"/>
              </a:lnSpc>
              <a:spcBef>
                <a:spcPts val="1800"/>
              </a:spcBef>
              <a:spcAft>
                <a:spcPts val="0"/>
              </a:spcAft>
              <a:buClr>
                <a:schemeClr val="dk1"/>
              </a:buClr>
              <a:buSzPts val="1100"/>
              <a:buFont typeface="Arial"/>
              <a:buNone/>
            </a:pPr>
            <a:r>
              <a:rPr b="1" lang="en" sz="2400">
                <a:solidFill>
                  <a:srgbClr val="00205C"/>
                </a:solidFill>
                <a:highlight>
                  <a:srgbClr val="FFFF00"/>
                </a:highlight>
              </a:rPr>
              <a:t>Rationale:</a:t>
            </a:r>
            <a:r>
              <a:rPr lang="en" sz="2400">
                <a:solidFill>
                  <a:srgbClr val="00205C"/>
                </a:solidFill>
                <a:highlight>
                  <a:srgbClr val="FFFF00"/>
                </a:highlight>
              </a:rPr>
              <a:t> Aligns the penalty for an illegal libero replacement with the definition of illegal alignment which occurs on contact of serve.</a:t>
            </a:r>
            <a:endParaRPr sz="2400">
              <a:solidFill>
                <a:srgbClr val="00205C"/>
              </a:solidFill>
              <a:highlight>
                <a:srgbClr val="FFFF00"/>
              </a:highlight>
            </a:endParaRPr>
          </a:p>
          <a:p>
            <a:pPr indent="0" lvl="0" marL="0" rtl="0" algn="ctr">
              <a:spcBef>
                <a:spcPts val="1800"/>
              </a:spcBef>
              <a:spcAft>
                <a:spcPts val="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p28"/>
          <p:cNvSpPr txBox="1"/>
          <p:nvPr>
            <p:ph type="ctrTitle"/>
          </p:nvPr>
        </p:nvSpPr>
        <p:spPr>
          <a:xfrm>
            <a:off x="311700" y="137150"/>
            <a:ext cx="8520600" cy="9030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t>POE: R1 Assigning LJS</a:t>
            </a:r>
            <a:endParaRPr/>
          </a:p>
        </p:txBody>
      </p:sp>
      <p:sp>
        <p:nvSpPr>
          <p:cNvPr id="160" name="Google Shape;160;p28"/>
          <p:cNvSpPr txBox="1"/>
          <p:nvPr>
            <p:ph idx="1" type="subTitle"/>
          </p:nvPr>
        </p:nvSpPr>
        <p:spPr>
          <a:xfrm>
            <a:off x="68575" y="994400"/>
            <a:ext cx="8995500" cy="4080300"/>
          </a:xfrm>
          <a:prstGeom prst="rect">
            <a:avLst/>
          </a:prstGeom>
        </p:spPr>
        <p:txBody>
          <a:bodyPr anchorCtr="0" anchor="t" bIns="91425" lIns="91425" spcFirstLastPara="1" rIns="91425" wrap="square" tIns="91425">
            <a:normAutofit fontScale="47500" lnSpcReduction="20000"/>
          </a:bodyPr>
          <a:lstStyle/>
          <a:p>
            <a:pPr indent="0" lvl="0" marL="0" rtl="0" algn="l">
              <a:lnSpc>
                <a:spcPct val="115000"/>
              </a:lnSpc>
              <a:spcBef>
                <a:spcPts val="0"/>
              </a:spcBef>
              <a:spcAft>
                <a:spcPts val="0"/>
              </a:spcAft>
              <a:buClr>
                <a:schemeClr val="dk1"/>
              </a:buClr>
              <a:buSzPct val="26059"/>
              <a:buFont typeface="Arial"/>
              <a:buNone/>
            </a:pPr>
            <a:r>
              <a:rPr lang="en" sz="4221">
                <a:solidFill>
                  <a:srgbClr val="00205C"/>
                </a:solidFill>
              </a:rPr>
              <a:t>For those states who have selected to remain on the same side of the court throughout the match, the default is for line judges to switch sides of the court between sets to allow for equitable adjudication of the lines. There may be a situation in which the first referee requires line judges to remain on the same side throughout the match. </a:t>
            </a:r>
            <a:r>
              <a:rPr lang="en" sz="4221">
                <a:solidFill>
                  <a:srgbClr val="00205C"/>
                </a:solidFill>
                <a:highlight>
                  <a:srgbClr val="FFFF00"/>
                </a:highlight>
              </a:rPr>
              <a:t>Rule 5-4-1g provides the first referee the authority to do so in order to create the best environment for match administration.</a:t>
            </a:r>
            <a:r>
              <a:rPr lang="en" sz="4221">
                <a:solidFill>
                  <a:srgbClr val="00205C"/>
                </a:solidFill>
              </a:rPr>
              <a:t> First referees may make line judge position assignments based on experience of line judges, level and type of play by one or both teams, and/or observed performance. The authority of the first referee should not be used to prejudge line judges or create an unfair environment for either team. </a:t>
            </a:r>
            <a:r>
              <a:rPr i="1" lang="en" sz="4221">
                <a:solidFill>
                  <a:srgbClr val="00205C"/>
                </a:solidFill>
              </a:rPr>
              <a:t>Any divergence from the default line judge positioning should be communicated with both head coaches.</a:t>
            </a:r>
            <a:endParaRPr i="1" sz="4221">
              <a:solidFill>
                <a:srgbClr val="00205C"/>
              </a:solidFill>
            </a:endParaRPr>
          </a:p>
          <a:p>
            <a:pPr indent="0" lvl="0" marL="0" rtl="0" algn="ctr">
              <a:spcBef>
                <a:spcPts val="1800"/>
              </a:spcBef>
              <a:spcAft>
                <a:spcPts val="0"/>
              </a:spcAft>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9"/>
          <p:cNvSpPr txBox="1"/>
          <p:nvPr>
            <p:ph type="ctrTitle"/>
          </p:nvPr>
        </p:nvSpPr>
        <p:spPr>
          <a:xfrm>
            <a:off x="311700" y="-179075"/>
            <a:ext cx="8520600" cy="9717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en" sz="3600">
                <a:solidFill>
                  <a:srgbClr val="00205C"/>
                </a:solidFill>
              </a:rPr>
              <a:t>POE: Uniforms – Contrasting Colors</a:t>
            </a:r>
            <a:endParaRPr sz="3600"/>
          </a:p>
        </p:txBody>
      </p:sp>
      <p:sp>
        <p:nvSpPr>
          <p:cNvPr id="166" name="Google Shape;166;p29"/>
          <p:cNvSpPr txBox="1"/>
          <p:nvPr>
            <p:ph idx="1" type="subTitle"/>
          </p:nvPr>
        </p:nvSpPr>
        <p:spPr>
          <a:xfrm>
            <a:off x="45725" y="792625"/>
            <a:ext cx="9041400" cy="4270800"/>
          </a:xfrm>
          <a:prstGeom prst="rect">
            <a:avLst/>
          </a:prstGeom>
        </p:spPr>
        <p:txBody>
          <a:bodyPr anchorCtr="0" anchor="t" bIns="91425" lIns="91425" spcFirstLastPara="1" rIns="91425" wrap="square" tIns="91425">
            <a:normAutofit fontScale="70000" lnSpcReduction="20000"/>
          </a:bodyPr>
          <a:lstStyle/>
          <a:p>
            <a:pPr indent="0" lvl="0" marL="0" rtl="0" algn="l">
              <a:lnSpc>
                <a:spcPct val="115000"/>
              </a:lnSpc>
              <a:spcBef>
                <a:spcPts val="0"/>
              </a:spcBef>
              <a:spcAft>
                <a:spcPts val="0"/>
              </a:spcAft>
              <a:buClr>
                <a:schemeClr val="dk1"/>
              </a:buClr>
              <a:buSzPct val="64705"/>
              <a:buFont typeface="Arial"/>
              <a:buNone/>
            </a:pPr>
            <a:r>
              <a:rPr lang="en" sz="1700">
                <a:solidFill>
                  <a:srgbClr val="00205C"/>
                </a:solidFill>
              </a:rPr>
              <a:t>The NFHS Volleyball Rules not only require the libero jersey to clearly contrast from the team jersey, but also the body of the uniform number must clearly contrast from the uniform top. These rules are in place to assist officials in easily identifying the libero as well as player numbers. When the ball and players are on the move, officials must clearly see the libero’s positioning when playing the ball as well as player numbers when watching for net, line, and attack faults. There are infinite color shades and combinations that schools around the country use which makes it very difficult to create rules defining which colors contrast with each other. It is important to emphasize the word “clearly.” The colors should be obviously contrasting from one another in all types of gym lighting when viewing from the floor and the top of the bleachers.</a:t>
            </a:r>
            <a:endParaRPr sz="1700">
              <a:solidFill>
                <a:srgbClr val="00205C"/>
              </a:solidFill>
            </a:endParaRPr>
          </a:p>
          <a:p>
            <a:pPr indent="0" lvl="0" marL="0" rtl="0" algn="l">
              <a:lnSpc>
                <a:spcPct val="115000"/>
              </a:lnSpc>
              <a:spcBef>
                <a:spcPts val="1800"/>
              </a:spcBef>
              <a:spcAft>
                <a:spcPts val="0"/>
              </a:spcAft>
              <a:buClr>
                <a:schemeClr val="dk1"/>
              </a:buClr>
              <a:buSzPct val="64705"/>
              <a:buFont typeface="Arial"/>
              <a:buNone/>
            </a:pPr>
            <a:r>
              <a:rPr lang="en" sz="1700">
                <a:solidFill>
                  <a:srgbClr val="00205C"/>
                </a:solidFill>
              </a:rPr>
              <a:t>Tips for selecting color combinations:</a:t>
            </a:r>
            <a:endParaRPr sz="1700">
              <a:solidFill>
                <a:srgbClr val="00205C"/>
              </a:solidFill>
            </a:endParaRPr>
          </a:p>
          <a:p>
            <a:pPr indent="0" lvl="0" marL="0" rtl="0" algn="l">
              <a:lnSpc>
                <a:spcPct val="115000"/>
              </a:lnSpc>
              <a:spcBef>
                <a:spcPts val="1800"/>
              </a:spcBef>
              <a:spcAft>
                <a:spcPts val="0"/>
              </a:spcAft>
              <a:buClr>
                <a:schemeClr val="dk1"/>
              </a:buClr>
              <a:buSzPct val="64705"/>
              <a:buFont typeface="Arial"/>
              <a:buNone/>
            </a:pPr>
            <a:r>
              <a:rPr lang="en" sz="1700">
                <a:solidFill>
                  <a:srgbClr val="00205C"/>
                </a:solidFill>
              </a:rPr>
              <a:t>• If the jersey color is dark, the color of the number should be light or even white.</a:t>
            </a:r>
            <a:endParaRPr sz="1700">
              <a:solidFill>
                <a:srgbClr val="00205C"/>
              </a:solidFill>
            </a:endParaRPr>
          </a:p>
          <a:p>
            <a:pPr indent="0" lvl="0" marL="0" rtl="0" algn="l">
              <a:lnSpc>
                <a:spcPct val="115000"/>
              </a:lnSpc>
              <a:spcBef>
                <a:spcPts val="1800"/>
              </a:spcBef>
              <a:spcAft>
                <a:spcPts val="0"/>
              </a:spcAft>
              <a:buClr>
                <a:schemeClr val="dk1"/>
              </a:buClr>
              <a:buSzPct val="64705"/>
              <a:buFont typeface="Arial"/>
              <a:buNone/>
            </a:pPr>
            <a:r>
              <a:rPr lang="en" sz="1700">
                <a:solidFill>
                  <a:srgbClr val="00205C"/>
                </a:solidFill>
              </a:rPr>
              <a:t>• If the jersey color is light or white, the color of the number should be dark or even black.</a:t>
            </a:r>
            <a:endParaRPr sz="1700">
              <a:solidFill>
                <a:srgbClr val="00205C"/>
              </a:solidFill>
            </a:endParaRPr>
          </a:p>
          <a:p>
            <a:pPr indent="0" lvl="0" marL="0" rtl="0" algn="l">
              <a:lnSpc>
                <a:spcPct val="115000"/>
              </a:lnSpc>
              <a:spcBef>
                <a:spcPts val="1800"/>
              </a:spcBef>
              <a:spcAft>
                <a:spcPts val="0"/>
              </a:spcAft>
              <a:buClr>
                <a:schemeClr val="dk1"/>
              </a:buClr>
              <a:buSzPct val="64705"/>
              <a:buFont typeface="Arial"/>
              <a:buNone/>
            </a:pPr>
            <a:r>
              <a:rPr lang="en" sz="1700">
                <a:solidFill>
                  <a:srgbClr val="00205C"/>
                </a:solidFill>
              </a:rPr>
              <a:t>• If the team jersey color is dark, the libero jersey color should be light or even white.</a:t>
            </a:r>
            <a:endParaRPr sz="1700">
              <a:solidFill>
                <a:srgbClr val="00205C"/>
              </a:solidFill>
            </a:endParaRPr>
          </a:p>
          <a:p>
            <a:pPr indent="0" lvl="0" marL="0" rtl="0" algn="l">
              <a:lnSpc>
                <a:spcPct val="115000"/>
              </a:lnSpc>
              <a:spcBef>
                <a:spcPts val="1800"/>
              </a:spcBef>
              <a:spcAft>
                <a:spcPts val="0"/>
              </a:spcAft>
              <a:buClr>
                <a:schemeClr val="dk1"/>
              </a:buClr>
              <a:buSzPct val="64705"/>
              <a:buFont typeface="Arial"/>
              <a:buNone/>
            </a:pPr>
            <a:r>
              <a:rPr lang="en" sz="1700">
                <a:solidFill>
                  <a:srgbClr val="00205C"/>
                </a:solidFill>
              </a:rPr>
              <a:t>• If the team jersey color is light or white, the libero jersey color should be dark or even black.</a:t>
            </a:r>
            <a:endParaRPr sz="1700">
              <a:solidFill>
                <a:srgbClr val="00205C"/>
              </a:solidFill>
            </a:endParaRPr>
          </a:p>
          <a:p>
            <a:pPr indent="0" lvl="0" marL="0" rtl="0" algn="l">
              <a:lnSpc>
                <a:spcPct val="115000"/>
              </a:lnSpc>
              <a:spcBef>
                <a:spcPts val="1800"/>
              </a:spcBef>
              <a:spcAft>
                <a:spcPts val="0"/>
              </a:spcAft>
              <a:buClr>
                <a:schemeClr val="dk1"/>
              </a:buClr>
              <a:buSzPct val="64705"/>
              <a:buFont typeface="Arial"/>
              <a:buNone/>
            </a:pPr>
            <a:r>
              <a:rPr lang="en" sz="1700">
                <a:solidFill>
                  <a:srgbClr val="00205C"/>
                </a:solidFill>
              </a:rPr>
              <a:t>• Avoid too many colors on the team jersey as it limits the colors for a legal libero jersey and the uniform numbers.</a:t>
            </a:r>
            <a:endParaRPr sz="1700">
              <a:solidFill>
                <a:srgbClr val="00205C"/>
              </a:solidFill>
            </a:endParaRPr>
          </a:p>
          <a:p>
            <a:pPr indent="0" lvl="0" marL="0" rtl="0" algn="ctr">
              <a:spcBef>
                <a:spcPts val="0"/>
              </a:spcBef>
              <a:spcAft>
                <a:spcPts val="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30"/>
          <p:cNvSpPr txBox="1"/>
          <p:nvPr>
            <p:ph type="ctrTitle"/>
          </p:nvPr>
        </p:nvSpPr>
        <p:spPr>
          <a:xfrm>
            <a:off x="311700" y="125725"/>
            <a:ext cx="8520600" cy="7926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t/>
            </a:r>
            <a:endParaRPr/>
          </a:p>
        </p:txBody>
      </p:sp>
      <p:sp>
        <p:nvSpPr>
          <p:cNvPr id="172" name="Google Shape;172;p30"/>
          <p:cNvSpPr txBox="1"/>
          <p:nvPr>
            <p:ph idx="1" type="subTitle"/>
          </p:nvPr>
        </p:nvSpPr>
        <p:spPr>
          <a:xfrm>
            <a:off x="80000" y="1724025"/>
            <a:ext cx="8972700" cy="3351000"/>
          </a:xfrm>
          <a:prstGeom prst="rect">
            <a:avLst/>
          </a:prstGeom>
        </p:spPr>
        <p:txBody>
          <a:bodyPr anchorCtr="0" anchor="t" bIns="91425" lIns="91425" spcFirstLastPara="1" rIns="91425" wrap="square" tIns="91425">
            <a:normAutofit fontScale="62500" lnSpcReduction="20000"/>
          </a:bodyPr>
          <a:lstStyle/>
          <a:p>
            <a:pPr indent="0" lvl="0" marL="0" rtl="0" algn="l">
              <a:lnSpc>
                <a:spcPct val="115000"/>
              </a:lnSpc>
              <a:spcBef>
                <a:spcPts val="0"/>
              </a:spcBef>
              <a:spcAft>
                <a:spcPts val="0"/>
              </a:spcAft>
              <a:buClr>
                <a:schemeClr val="dk1"/>
              </a:buClr>
              <a:buSzPct val="45833"/>
              <a:buFont typeface="Arial"/>
              <a:buNone/>
            </a:pPr>
            <a:r>
              <a:rPr b="1" lang="en" sz="2400">
                <a:solidFill>
                  <a:srgbClr val="00205C"/>
                </a:solidFill>
              </a:rPr>
              <a:t>3-2-1 NOTE (NEW):</a:t>
            </a:r>
            <a:r>
              <a:rPr lang="en" sz="2400">
                <a:solidFill>
                  <a:srgbClr val="00205C"/>
                </a:solidFill>
              </a:rPr>
              <a:t> Beginning with the </a:t>
            </a:r>
            <a:r>
              <a:rPr lang="en" sz="2400">
                <a:solidFill>
                  <a:srgbClr val="00205C"/>
                </a:solidFill>
                <a:highlight>
                  <a:srgbClr val="FFFF00"/>
                </a:highlight>
              </a:rPr>
              <a:t>2026-27</a:t>
            </a:r>
            <a:r>
              <a:rPr lang="en" sz="2400">
                <a:solidFill>
                  <a:srgbClr val="00205C"/>
                </a:solidFill>
              </a:rPr>
              <a:t> school year, state associations may adopt the use of a non-smooth or textured volleyball.</a:t>
            </a:r>
            <a:endParaRPr sz="2400">
              <a:solidFill>
                <a:srgbClr val="00205C"/>
              </a:solidFill>
            </a:endParaRPr>
          </a:p>
          <a:p>
            <a:pPr indent="0" lvl="0" marL="0" rtl="0" algn="l">
              <a:lnSpc>
                <a:spcPct val="115000"/>
              </a:lnSpc>
              <a:spcBef>
                <a:spcPts val="1800"/>
              </a:spcBef>
              <a:spcAft>
                <a:spcPts val="0"/>
              </a:spcAft>
              <a:buClr>
                <a:schemeClr val="dk1"/>
              </a:buClr>
              <a:buSzPct val="45833"/>
              <a:buFont typeface="Arial"/>
              <a:buNone/>
            </a:pPr>
            <a:r>
              <a:rPr b="1" lang="en" sz="2400">
                <a:solidFill>
                  <a:srgbClr val="00205C"/>
                </a:solidFill>
              </a:rPr>
              <a:t>Rationale:</a:t>
            </a:r>
            <a:r>
              <a:rPr lang="en" sz="2400">
                <a:solidFill>
                  <a:srgbClr val="00205C"/>
                </a:solidFill>
              </a:rPr>
              <a:t> Allows either boys or girls to adopt a textured volleyball with no restrictions on color or shape of panels to be inclusive of all current textured volleyballs on the market.</a:t>
            </a:r>
            <a:endParaRPr sz="2400">
              <a:solidFill>
                <a:srgbClr val="00205C"/>
              </a:solidFill>
            </a:endParaRPr>
          </a:p>
          <a:p>
            <a:pPr indent="0" lvl="0" marL="0" rtl="0" algn="l">
              <a:lnSpc>
                <a:spcPct val="115000"/>
              </a:lnSpc>
              <a:spcBef>
                <a:spcPts val="1800"/>
              </a:spcBef>
              <a:spcAft>
                <a:spcPts val="0"/>
              </a:spcAft>
              <a:buClr>
                <a:schemeClr val="dk1"/>
              </a:buClr>
              <a:buSzPct val="45833"/>
              <a:buFont typeface="Arial"/>
              <a:buNone/>
            </a:pPr>
            <a:r>
              <a:rPr b="1" lang="en" sz="2400">
                <a:solidFill>
                  <a:srgbClr val="00205C"/>
                </a:solidFill>
              </a:rPr>
              <a:t>4-2-4d, f:</a:t>
            </a:r>
            <a:r>
              <a:rPr lang="en" sz="2400">
                <a:solidFill>
                  <a:srgbClr val="00205C"/>
                </a:solidFill>
              </a:rPr>
              <a:t> </a:t>
            </a:r>
            <a:r>
              <a:rPr lang="en" sz="2400">
                <a:solidFill>
                  <a:srgbClr val="00205C"/>
                </a:solidFill>
                <a:highlight>
                  <a:srgbClr val="FFFF00"/>
                </a:highlight>
              </a:rPr>
              <a:t>Beginning July 1, 2029</a:t>
            </a:r>
            <a:r>
              <a:rPr lang="en" sz="2400">
                <a:solidFill>
                  <a:srgbClr val="00205C"/>
                </a:solidFill>
              </a:rPr>
              <a:t>, the number on the front of the uniform must be centered on the upper half of the uniform top eliminating the measurement requirements from the shoulder seam and neckline.</a:t>
            </a:r>
            <a:endParaRPr sz="2400">
              <a:solidFill>
                <a:srgbClr val="00205C"/>
              </a:solidFill>
            </a:endParaRPr>
          </a:p>
          <a:p>
            <a:pPr indent="0" lvl="0" marL="0" rtl="0" algn="l">
              <a:lnSpc>
                <a:spcPct val="115000"/>
              </a:lnSpc>
              <a:spcBef>
                <a:spcPts val="1800"/>
              </a:spcBef>
              <a:spcAft>
                <a:spcPts val="0"/>
              </a:spcAft>
              <a:buClr>
                <a:schemeClr val="dk1"/>
              </a:buClr>
              <a:buSzPct val="45833"/>
              <a:buFont typeface="Arial"/>
              <a:buNone/>
            </a:pPr>
            <a:r>
              <a:rPr b="1" lang="en" sz="2400">
                <a:solidFill>
                  <a:srgbClr val="00205C"/>
                </a:solidFill>
              </a:rPr>
              <a:t>Rationale:</a:t>
            </a:r>
            <a:r>
              <a:rPr lang="en" sz="2400">
                <a:solidFill>
                  <a:srgbClr val="00205C"/>
                </a:solidFill>
              </a:rPr>
              <a:t> Removes officials from the position of measuring uniforms to verify the legal distance of the number from the shoulder or neckline, creates consistency in number placement, and allows for number placement variances due to player body types.</a:t>
            </a:r>
            <a:endParaRPr sz="2400">
              <a:solidFill>
                <a:srgbClr val="00205C"/>
              </a:solidFill>
            </a:endParaRPr>
          </a:p>
          <a:p>
            <a:pPr indent="0" lvl="0" marL="0" rtl="0" algn="ctr">
              <a:spcBef>
                <a:spcPts val="1800"/>
              </a:spcBef>
              <a:spcAft>
                <a:spcPts val="0"/>
              </a:spcAft>
              <a:buNone/>
            </a:pPr>
            <a:r>
              <a:t/>
            </a:r>
            <a:endParaRPr/>
          </a:p>
        </p:txBody>
      </p:sp>
      <p:pic>
        <p:nvPicPr>
          <p:cNvPr id="173" name="Google Shape;173;p30" title="download-6.jpg"/>
          <p:cNvPicPr preferRelativeResize="0"/>
          <p:nvPr/>
        </p:nvPicPr>
        <p:blipFill>
          <a:blip r:embed="rId3">
            <a:alphaModFix/>
          </a:blip>
          <a:stretch>
            <a:fillRect/>
          </a:stretch>
        </p:blipFill>
        <p:spPr>
          <a:xfrm>
            <a:off x="3361363" y="-123825"/>
            <a:ext cx="2466975" cy="18478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AA84F"/>
        </a:solidFill>
      </p:bgPr>
    </p:bg>
    <p:spTree>
      <p:nvGrpSpPr>
        <p:cNvPr id="60" name="Shape 60"/>
        <p:cNvGrpSpPr/>
        <p:nvPr/>
      </p:nvGrpSpPr>
      <p:grpSpPr>
        <a:xfrm>
          <a:off x="0" y="0"/>
          <a:ext cx="0" cy="0"/>
          <a:chOff x="0" y="0"/>
          <a:chExt cx="0" cy="0"/>
        </a:xfrm>
      </p:grpSpPr>
      <p:sp>
        <p:nvSpPr>
          <p:cNvPr id="61" name="Google Shape;61;p14"/>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t/>
            </a:r>
            <a:endParaRPr/>
          </a:p>
        </p:txBody>
      </p:sp>
      <p:sp>
        <p:nvSpPr>
          <p:cNvPr id="62" name="Google Shape;62;p14"/>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pic>
        <p:nvPicPr>
          <p:cNvPr id="63" name="Google Shape;63;p14" title="download-4.jpg"/>
          <p:cNvPicPr preferRelativeResize="0"/>
          <p:nvPr/>
        </p:nvPicPr>
        <p:blipFill>
          <a:blip r:embed="rId3">
            <a:alphaModFix/>
          </a:blip>
          <a:stretch>
            <a:fillRect/>
          </a:stretch>
        </p:blipFill>
        <p:spPr>
          <a:xfrm>
            <a:off x="1423871" y="744575"/>
            <a:ext cx="6301775" cy="35290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67" name="Shape 67"/>
        <p:cNvGrpSpPr/>
        <p:nvPr/>
      </p:nvGrpSpPr>
      <p:grpSpPr>
        <a:xfrm>
          <a:off x="0" y="0"/>
          <a:ext cx="0" cy="0"/>
          <a:chOff x="0" y="0"/>
          <a:chExt cx="0" cy="0"/>
        </a:xfrm>
      </p:grpSpPr>
      <p:sp>
        <p:nvSpPr>
          <p:cNvPr id="68" name="Google Shape;68;p1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000">
                <a:solidFill>
                  <a:srgbClr val="0000FF"/>
                </a:solidFill>
              </a:rPr>
              <a:t>4.1.7, 4.1 Penalties 1 - Jewelry Allowance</a:t>
            </a:r>
            <a:endParaRPr sz="3000">
              <a:solidFill>
                <a:srgbClr val="0000FF"/>
              </a:solidFill>
            </a:endParaRPr>
          </a:p>
        </p:txBody>
      </p:sp>
      <p:sp>
        <p:nvSpPr>
          <p:cNvPr id="69" name="Google Shape;69;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sz="2400"/>
              <a:t>Allows small, secured </a:t>
            </a:r>
            <a:r>
              <a:rPr lang="en" sz="2400">
                <a:solidFill>
                  <a:srgbClr val="FF0000"/>
                </a:solidFill>
              </a:rPr>
              <a:t>STUD</a:t>
            </a:r>
            <a:r>
              <a:rPr lang="en" sz="2400"/>
              <a:t> or </a:t>
            </a:r>
            <a:r>
              <a:rPr lang="en" sz="2400">
                <a:solidFill>
                  <a:srgbClr val="FF0000"/>
                </a:solidFill>
              </a:rPr>
              <a:t>POST</a:t>
            </a:r>
            <a:r>
              <a:rPr lang="en" sz="2400"/>
              <a:t> jewelry to be worn </a:t>
            </a:r>
            <a:r>
              <a:rPr lang="en" sz="2400" u="sng"/>
              <a:t>above the chin</a:t>
            </a:r>
            <a:r>
              <a:rPr lang="en" sz="2400"/>
              <a:t> aligning with current trends in the sport.</a:t>
            </a:r>
            <a:r>
              <a:rPr lang="en"/>
              <a:t> </a:t>
            </a:r>
            <a:endParaRPr/>
          </a:p>
        </p:txBody>
      </p:sp>
      <p:pic>
        <p:nvPicPr>
          <p:cNvPr id="70" name="Google Shape;70;p15"/>
          <p:cNvPicPr preferRelativeResize="0"/>
          <p:nvPr/>
        </p:nvPicPr>
        <p:blipFill>
          <a:blip r:embed="rId3">
            <a:alphaModFix/>
          </a:blip>
          <a:stretch>
            <a:fillRect/>
          </a:stretch>
        </p:blipFill>
        <p:spPr>
          <a:xfrm>
            <a:off x="6314963" y="2574013"/>
            <a:ext cx="2143125" cy="2143125"/>
          </a:xfrm>
          <a:prstGeom prst="rect">
            <a:avLst/>
          </a:prstGeom>
          <a:noFill/>
          <a:ln>
            <a:noFill/>
          </a:ln>
        </p:spPr>
      </p:pic>
      <p:pic>
        <p:nvPicPr>
          <p:cNvPr id="71" name="Google Shape;71;p15"/>
          <p:cNvPicPr preferRelativeResize="0"/>
          <p:nvPr/>
        </p:nvPicPr>
        <p:blipFill>
          <a:blip r:embed="rId4">
            <a:alphaModFix/>
          </a:blip>
          <a:stretch>
            <a:fillRect/>
          </a:stretch>
        </p:blipFill>
        <p:spPr>
          <a:xfrm>
            <a:off x="618313" y="2537913"/>
            <a:ext cx="2143125" cy="2143125"/>
          </a:xfrm>
          <a:prstGeom prst="rect">
            <a:avLst/>
          </a:prstGeom>
          <a:noFill/>
          <a:ln>
            <a:noFill/>
          </a:ln>
        </p:spPr>
      </p:pic>
      <p:pic>
        <p:nvPicPr>
          <p:cNvPr id="72" name="Google Shape;72;p15"/>
          <p:cNvPicPr preferRelativeResize="0"/>
          <p:nvPr/>
        </p:nvPicPr>
        <p:blipFill>
          <a:blip r:embed="rId5">
            <a:alphaModFix/>
          </a:blip>
          <a:stretch>
            <a:fillRect/>
          </a:stretch>
        </p:blipFill>
        <p:spPr>
          <a:xfrm>
            <a:off x="3582036" y="2574025"/>
            <a:ext cx="2009191" cy="2143125"/>
          </a:xfrm>
          <a:prstGeom prst="rect">
            <a:avLst/>
          </a:prstGeom>
          <a:noFill/>
          <a:ln>
            <a:noFill/>
          </a:ln>
        </p:spPr>
      </p:pic>
      <p:cxnSp>
        <p:nvCxnSpPr>
          <p:cNvPr id="73" name="Google Shape;73;p15"/>
          <p:cNvCxnSpPr/>
          <p:nvPr/>
        </p:nvCxnSpPr>
        <p:spPr>
          <a:xfrm>
            <a:off x="3402275" y="2440000"/>
            <a:ext cx="2371200" cy="2439900"/>
          </a:xfrm>
          <a:prstGeom prst="straightConnector1">
            <a:avLst/>
          </a:prstGeom>
          <a:noFill/>
          <a:ln cap="flat" cmpd="sng" w="9525">
            <a:solidFill>
              <a:schemeClr val="dk2"/>
            </a:solidFill>
            <a:prstDash val="solid"/>
            <a:round/>
            <a:headEnd len="med" w="med" type="none"/>
            <a:tailEnd len="med" w="med" type="none"/>
          </a:ln>
        </p:spPr>
      </p:cxnSp>
      <p:cxnSp>
        <p:nvCxnSpPr>
          <p:cNvPr id="74" name="Google Shape;74;p15"/>
          <p:cNvCxnSpPr/>
          <p:nvPr/>
        </p:nvCxnSpPr>
        <p:spPr>
          <a:xfrm flipH="1">
            <a:off x="3356375" y="2428550"/>
            <a:ext cx="2463000" cy="2520300"/>
          </a:xfrm>
          <a:prstGeom prst="straightConnector1">
            <a:avLst/>
          </a:prstGeom>
          <a:noFill/>
          <a:ln cap="flat" cmpd="sng" w="9525">
            <a:solidFill>
              <a:schemeClr val="dk2"/>
            </a:solidFill>
            <a:prstDash val="solid"/>
            <a:round/>
            <a:headEnd len="med" w="med" type="none"/>
            <a:tailEnd len="med" w="med" type="none"/>
          </a:ln>
        </p:spPr>
      </p:cxnSp>
      <p:cxnSp>
        <p:nvCxnSpPr>
          <p:cNvPr id="75" name="Google Shape;75;p15"/>
          <p:cNvCxnSpPr/>
          <p:nvPr/>
        </p:nvCxnSpPr>
        <p:spPr>
          <a:xfrm>
            <a:off x="6128675" y="2497300"/>
            <a:ext cx="2589000" cy="2371200"/>
          </a:xfrm>
          <a:prstGeom prst="straightConnector1">
            <a:avLst/>
          </a:prstGeom>
          <a:noFill/>
          <a:ln cap="flat" cmpd="sng" w="9525">
            <a:solidFill>
              <a:schemeClr val="dk2"/>
            </a:solidFill>
            <a:prstDash val="solid"/>
            <a:round/>
            <a:headEnd len="med" w="med" type="none"/>
            <a:tailEnd len="med" w="med" type="none"/>
          </a:ln>
        </p:spPr>
      </p:cxnSp>
      <p:cxnSp>
        <p:nvCxnSpPr>
          <p:cNvPr id="76" name="Google Shape;76;p15"/>
          <p:cNvCxnSpPr/>
          <p:nvPr/>
        </p:nvCxnSpPr>
        <p:spPr>
          <a:xfrm flipH="1">
            <a:off x="6208775" y="2417100"/>
            <a:ext cx="2337000" cy="2508900"/>
          </a:xfrm>
          <a:prstGeom prst="straightConnector1">
            <a:avLst/>
          </a:prstGeom>
          <a:noFill/>
          <a:ln cap="flat" cmpd="sng" w="9525">
            <a:solidFill>
              <a:schemeClr val="dk2"/>
            </a:solidFill>
            <a:prstDash val="solid"/>
            <a:round/>
            <a:headEnd len="med" w="med" type="none"/>
            <a:tailEnd len="med" w="med" type="none"/>
          </a:ln>
        </p:spPr>
      </p:cxnSp>
      <p:sp>
        <p:nvSpPr>
          <p:cNvPr id="77" name="Google Shape;77;p15"/>
          <p:cNvSpPr txBox="1"/>
          <p:nvPr/>
        </p:nvSpPr>
        <p:spPr>
          <a:xfrm>
            <a:off x="5017500" y="2428550"/>
            <a:ext cx="1867200" cy="733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6000">
                <a:solidFill>
                  <a:srgbClr val="FF0000"/>
                </a:solidFill>
              </a:rPr>
              <a:t>NO!</a:t>
            </a:r>
            <a:endParaRPr b="1" sz="6000">
              <a:solidFill>
                <a:srgbClr val="FF0000"/>
              </a:solidFill>
            </a:endParaRPr>
          </a:p>
        </p:txBody>
      </p:sp>
      <p:sp>
        <p:nvSpPr>
          <p:cNvPr id="78" name="Google Shape;78;p15"/>
          <p:cNvSpPr txBox="1"/>
          <p:nvPr/>
        </p:nvSpPr>
        <p:spPr>
          <a:xfrm>
            <a:off x="252025" y="2497300"/>
            <a:ext cx="1638300" cy="7332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4800">
                <a:solidFill>
                  <a:srgbClr val="00FF00"/>
                </a:solidFill>
              </a:rPr>
              <a:t>YES!</a:t>
            </a:r>
            <a:endParaRPr b="1" sz="4800">
              <a:solidFill>
                <a:srgbClr val="00FF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82" name="Shape 82"/>
        <p:cNvGrpSpPr/>
        <p:nvPr/>
      </p:nvGrpSpPr>
      <p:grpSpPr>
        <a:xfrm>
          <a:off x="0" y="0"/>
          <a:ext cx="0" cy="0"/>
          <a:chOff x="0" y="0"/>
          <a:chExt cx="0" cy="0"/>
        </a:xfrm>
      </p:grpSpPr>
      <p:sp>
        <p:nvSpPr>
          <p:cNvPr id="83" name="Google Shape;83;p1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000">
                <a:solidFill>
                  <a:srgbClr val="0000FF"/>
                </a:solidFill>
              </a:rPr>
              <a:t>5.5.3b(11), 12.2.6 - Assistant Coach Standing</a:t>
            </a:r>
            <a:endParaRPr sz="3000">
              <a:solidFill>
                <a:srgbClr val="0000FF"/>
              </a:solidFill>
            </a:endParaRPr>
          </a:p>
        </p:txBody>
      </p:sp>
      <p:sp>
        <p:nvSpPr>
          <p:cNvPr id="84" name="Google Shape;84;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2400"/>
              <a:t>Establishes that ONE assistant coach may stand within the coaching zone to provide instruction </a:t>
            </a:r>
            <a:r>
              <a:rPr lang="en" sz="2400" u="sng"/>
              <a:t>during dead-ball</a:t>
            </a:r>
            <a:r>
              <a:rPr lang="en" sz="2400"/>
              <a:t> situations ONLY. The assistant coach who stands may change throughout the match, but only ONE can stand at a time. </a:t>
            </a:r>
            <a:endParaRPr sz="2400"/>
          </a:p>
          <a:p>
            <a:pPr indent="0" lvl="0" marL="0" rtl="0" algn="l">
              <a:spcBef>
                <a:spcPts val="1200"/>
              </a:spcBef>
              <a:spcAft>
                <a:spcPts val="1200"/>
              </a:spcAft>
              <a:buNone/>
            </a:pPr>
            <a:r>
              <a:rPr i="1" lang="en" sz="1500">
                <a:highlight>
                  <a:srgbClr val="FFFF00"/>
                </a:highlight>
              </a:rPr>
              <a:t>Point of Emphasis: Once the R1 extends an arm for the authorization of serve, the assistant coach must return to the bench and may not stand again until the next dead ball.</a:t>
            </a:r>
            <a:r>
              <a:rPr i="1" lang="en" sz="1400"/>
              <a:t> </a:t>
            </a:r>
            <a:endParaRPr i="1" sz="1400"/>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4">
                                            <p:txEl>
                                              <p:pRg end="1" st="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88" name="Shape 88"/>
        <p:cNvGrpSpPr/>
        <p:nvPr/>
      </p:nvGrpSpPr>
      <p:grpSpPr>
        <a:xfrm>
          <a:off x="0" y="0"/>
          <a:ext cx="0" cy="0"/>
          <a:chOff x="0" y="0"/>
          <a:chExt cx="0" cy="0"/>
        </a:xfrm>
      </p:grpSpPr>
      <p:sp>
        <p:nvSpPr>
          <p:cNvPr id="89" name="Google Shape;89;p17"/>
          <p:cNvSpPr txBox="1"/>
          <p:nvPr>
            <p:ph type="title"/>
          </p:nvPr>
        </p:nvSpPr>
        <p:spPr>
          <a:xfrm>
            <a:off x="242975" y="42210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3000" u="sng">
                <a:latin typeface="Bowlby One SC"/>
                <a:ea typeface="Bowlby One SC"/>
                <a:cs typeface="Bowlby One SC"/>
                <a:sym typeface="Bowlby One SC"/>
              </a:rPr>
              <a:t>UNIFORM NUMBER CHANGE</a:t>
            </a:r>
            <a:endParaRPr sz="3000" u="sng">
              <a:latin typeface="Bowlby One SC"/>
              <a:ea typeface="Bowlby One SC"/>
              <a:cs typeface="Bowlby One SC"/>
              <a:sym typeface="Bowlby One SC"/>
            </a:endParaRPr>
          </a:p>
        </p:txBody>
      </p:sp>
      <p:sp>
        <p:nvSpPr>
          <p:cNvPr id="90" name="Google Shape;90;p17"/>
          <p:cNvSpPr txBox="1"/>
          <p:nvPr>
            <p:ph idx="1" type="body"/>
          </p:nvPr>
        </p:nvSpPr>
        <p:spPr>
          <a:xfrm>
            <a:off x="68725" y="1649575"/>
            <a:ext cx="9015600" cy="3425100"/>
          </a:xfrm>
          <a:prstGeom prst="rect">
            <a:avLst/>
          </a:prstGeom>
        </p:spPr>
        <p:txBody>
          <a:bodyPr anchorCtr="0" anchor="t" bIns="91425" lIns="91425" spcFirstLastPara="1" rIns="91425" wrap="square" tIns="91425">
            <a:noAutofit/>
          </a:bodyPr>
          <a:lstStyle/>
          <a:p>
            <a:pPr indent="0" lvl="0" marL="0" rtl="0" algn="l">
              <a:lnSpc>
                <a:spcPct val="178571"/>
              </a:lnSpc>
              <a:spcBef>
                <a:spcPts val="0"/>
              </a:spcBef>
              <a:spcAft>
                <a:spcPts val="0"/>
              </a:spcAft>
              <a:buClr>
                <a:schemeClr val="dk1"/>
              </a:buClr>
              <a:buSzPts val="1100"/>
              <a:buFont typeface="Arial"/>
              <a:buNone/>
            </a:pPr>
            <a:r>
              <a:rPr b="1" lang="en" sz="2400">
                <a:solidFill>
                  <a:srgbClr val="0000FF"/>
                </a:solidFill>
                <a:highlight>
                  <a:srgbClr val="FFFFFF"/>
                </a:highlight>
                <a:latin typeface="Boogaloo"/>
                <a:ea typeface="Boogaloo"/>
                <a:cs typeface="Boogaloo"/>
                <a:sym typeface="Boogaloo"/>
              </a:rPr>
              <a:t>4-2-3a, 7-1-1 NOTE: </a:t>
            </a:r>
            <a:r>
              <a:rPr lang="en" sz="2400">
                <a:solidFill>
                  <a:srgbClr val="0000FF"/>
                </a:solidFill>
                <a:highlight>
                  <a:srgbClr val="FFFFFF"/>
                </a:highlight>
                <a:latin typeface="Boogaloo"/>
                <a:ea typeface="Boogaloo"/>
                <a:cs typeface="Boogaloo"/>
                <a:sym typeface="Boogaloo"/>
              </a:rPr>
              <a:t>Allows a player to change uniform numbers without penalty when a uniform is damaged in addition to when a uniform has blood on it.</a:t>
            </a:r>
            <a:endParaRPr sz="2400">
              <a:solidFill>
                <a:srgbClr val="0000FF"/>
              </a:solidFill>
              <a:highlight>
                <a:srgbClr val="FFFFFF"/>
              </a:highlight>
              <a:latin typeface="Boogaloo"/>
              <a:ea typeface="Boogaloo"/>
              <a:cs typeface="Boogaloo"/>
              <a:sym typeface="Boogaloo"/>
            </a:endParaRPr>
          </a:p>
          <a:p>
            <a:pPr indent="0" lvl="0" marL="0" rtl="0" algn="l">
              <a:lnSpc>
                <a:spcPct val="178571"/>
              </a:lnSpc>
              <a:spcBef>
                <a:spcPts val="1500"/>
              </a:spcBef>
              <a:spcAft>
                <a:spcPts val="0"/>
              </a:spcAft>
              <a:buClr>
                <a:schemeClr val="dk1"/>
              </a:buClr>
              <a:buSzPts val="1100"/>
              <a:buFont typeface="Arial"/>
              <a:buNone/>
            </a:pPr>
            <a:r>
              <a:rPr b="1" lang="en" sz="2000">
                <a:solidFill>
                  <a:srgbClr val="5F5B61"/>
                </a:solidFill>
                <a:highlight>
                  <a:srgbClr val="FFFFFF"/>
                </a:highlight>
                <a:latin typeface="Boogaloo"/>
                <a:ea typeface="Boogaloo"/>
                <a:cs typeface="Boogaloo"/>
                <a:sym typeface="Boogaloo"/>
              </a:rPr>
              <a:t>Rationale: </a:t>
            </a:r>
            <a:r>
              <a:rPr lang="en" sz="2000">
                <a:solidFill>
                  <a:srgbClr val="5F5B61"/>
                </a:solidFill>
                <a:highlight>
                  <a:srgbClr val="FFFFFF"/>
                </a:highlight>
                <a:latin typeface="Boogaloo"/>
                <a:ea typeface="Boogaloo"/>
                <a:cs typeface="Boogaloo"/>
                <a:sym typeface="Boogaloo"/>
              </a:rPr>
              <a:t>Adds language to </a:t>
            </a:r>
            <a:r>
              <a:rPr i="1" lang="en" sz="2000">
                <a:solidFill>
                  <a:srgbClr val="5F5B61"/>
                </a:solidFill>
                <a:highlight>
                  <a:srgbClr val="FFFFFF"/>
                </a:highlight>
                <a:latin typeface="Boogaloo"/>
                <a:ea typeface="Boogaloo"/>
                <a:cs typeface="Boogaloo"/>
                <a:sym typeface="Boogaloo"/>
              </a:rPr>
              <a:t>Rule 4: Uniforms</a:t>
            </a:r>
            <a:r>
              <a:rPr lang="en" sz="2000">
                <a:solidFill>
                  <a:srgbClr val="5F5B61"/>
                </a:solidFill>
                <a:highlight>
                  <a:srgbClr val="FFFFFF"/>
                </a:highlight>
                <a:latin typeface="Boogaloo"/>
                <a:ea typeface="Boogaloo"/>
                <a:cs typeface="Boogaloo"/>
                <a:sym typeface="Boogaloo"/>
              </a:rPr>
              <a:t> regarding the proper procedure for a legal uniform number change and expands to include a damaged uniform as a legal reason for changing a uniform number. Aligns language in Rules 4 and 7.</a:t>
            </a:r>
            <a:endParaRPr sz="2000">
              <a:solidFill>
                <a:srgbClr val="5F5B61"/>
              </a:solidFill>
              <a:highlight>
                <a:srgbClr val="FFFFFF"/>
              </a:highlight>
              <a:latin typeface="Boogaloo"/>
              <a:ea typeface="Boogaloo"/>
              <a:cs typeface="Boogaloo"/>
              <a:sym typeface="Boogaloo"/>
            </a:endParaRPr>
          </a:p>
          <a:p>
            <a:pPr indent="0" lvl="0" marL="0" rtl="0" algn="l">
              <a:spcBef>
                <a:spcPts val="1500"/>
              </a:spcBef>
              <a:spcAft>
                <a:spcPts val="1200"/>
              </a:spcAft>
              <a:buNone/>
            </a:pPr>
            <a:r>
              <a:t/>
            </a:r>
            <a:endParaRPr/>
          </a:p>
        </p:txBody>
      </p:sp>
      <p:pic>
        <p:nvPicPr>
          <p:cNvPr id="91" name="Google Shape;91;p17" title="Keefer Crossing Middle School Volleyball vs. Moorhead Jr. … | Flickr"/>
          <p:cNvPicPr preferRelativeResize="0"/>
          <p:nvPr/>
        </p:nvPicPr>
        <p:blipFill>
          <a:blip r:embed="rId3">
            <a:alphaModFix/>
          </a:blip>
          <a:stretch>
            <a:fillRect/>
          </a:stretch>
        </p:blipFill>
        <p:spPr>
          <a:xfrm>
            <a:off x="6602850" y="137825"/>
            <a:ext cx="2212275" cy="14755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95" name="Shape 95"/>
        <p:cNvGrpSpPr/>
        <p:nvPr/>
      </p:nvGrpSpPr>
      <p:grpSpPr>
        <a:xfrm>
          <a:off x="0" y="0"/>
          <a:ext cx="0" cy="0"/>
          <a:chOff x="0" y="0"/>
          <a:chExt cx="0" cy="0"/>
        </a:xfrm>
      </p:grpSpPr>
      <p:sp>
        <p:nvSpPr>
          <p:cNvPr id="96" name="Google Shape;96;p18"/>
          <p:cNvSpPr txBox="1"/>
          <p:nvPr>
            <p:ph type="title"/>
          </p:nvPr>
        </p:nvSpPr>
        <p:spPr>
          <a:xfrm>
            <a:off x="311700" y="7247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Bowlby One SC"/>
                <a:ea typeface="Bowlby One SC"/>
                <a:cs typeface="Bowlby One SC"/>
                <a:sym typeface="Bowlby One SC"/>
              </a:rPr>
              <a:t>Prematch announcements Situations:</a:t>
            </a:r>
            <a:endParaRPr>
              <a:latin typeface="Bowlby One SC"/>
              <a:ea typeface="Bowlby One SC"/>
              <a:cs typeface="Bowlby One SC"/>
              <a:sym typeface="Bowlby One SC"/>
            </a:endParaRPr>
          </a:p>
        </p:txBody>
      </p:sp>
      <p:sp>
        <p:nvSpPr>
          <p:cNvPr id="97" name="Google Shape;97;p18"/>
          <p:cNvSpPr txBox="1"/>
          <p:nvPr>
            <p:ph idx="1" type="body"/>
          </p:nvPr>
        </p:nvSpPr>
        <p:spPr>
          <a:xfrm>
            <a:off x="51750" y="745125"/>
            <a:ext cx="9092100" cy="43362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
                <a:solidFill>
                  <a:srgbClr val="5F5B61"/>
                </a:solidFill>
                <a:highlight>
                  <a:srgbClr val="FFFFFF"/>
                </a:highlight>
              </a:rPr>
              <a:t>SITUATION 1:</a:t>
            </a:r>
            <a:r>
              <a:rPr lang="en">
                <a:solidFill>
                  <a:srgbClr val="5F5B61"/>
                </a:solidFill>
                <a:highlight>
                  <a:srgbClr val="FFFFFF"/>
                </a:highlight>
              </a:rPr>
              <a:t> Prior to the first set, the first referee directs all players to their respective end lines for prematch announcements. Both teams send out their entire rosters.</a:t>
            </a:r>
            <a:endParaRPr>
              <a:solidFill>
                <a:srgbClr val="5F5B61"/>
              </a:solidFill>
              <a:highlight>
                <a:srgbClr val="FFFFFF"/>
              </a:highlight>
            </a:endParaRPr>
          </a:p>
          <a:p>
            <a:pPr indent="0" lvl="0" marL="0" rtl="0" algn="l">
              <a:spcBef>
                <a:spcPts val="1200"/>
              </a:spcBef>
              <a:spcAft>
                <a:spcPts val="0"/>
              </a:spcAft>
              <a:buNone/>
            </a:pPr>
            <a:r>
              <a:rPr b="1" lang="en">
                <a:solidFill>
                  <a:srgbClr val="5F5B61"/>
                </a:solidFill>
                <a:highlight>
                  <a:srgbClr val="FFFFFF"/>
                </a:highlight>
              </a:rPr>
              <a:t>SITUATION 2:</a:t>
            </a:r>
            <a:r>
              <a:rPr lang="en">
                <a:solidFill>
                  <a:srgbClr val="5F5B61"/>
                </a:solidFill>
                <a:highlight>
                  <a:srgbClr val="FFFFFF"/>
                </a:highlight>
              </a:rPr>
              <a:t> Prior to the first set, the first referee directs all players to their respective end lines for prematch announcements. Team A sends out only its starting players and Team B sends out all its rostered players.</a:t>
            </a:r>
            <a:endParaRPr>
              <a:solidFill>
                <a:srgbClr val="5F5B61"/>
              </a:solidFill>
              <a:highlight>
                <a:srgbClr val="FFFFFF"/>
              </a:highlight>
            </a:endParaRPr>
          </a:p>
          <a:p>
            <a:pPr indent="0" lvl="0" marL="0" rtl="0" algn="l">
              <a:spcBef>
                <a:spcPts val="1200"/>
              </a:spcBef>
              <a:spcAft>
                <a:spcPts val="0"/>
              </a:spcAft>
              <a:buNone/>
            </a:pPr>
            <a:r>
              <a:rPr b="1" lang="en">
                <a:solidFill>
                  <a:srgbClr val="5F5B61"/>
                </a:solidFill>
                <a:highlight>
                  <a:srgbClr val="FFFFFF"/>
                </a:highlight>
              </a:rPr>
              <a:t>SITUATION 3:</a:t>
            </a:r>
            <a:r>
              <a:rPr lang="en">
                <a:solidFill>
                  <a:srgbClr val="5F5B61"/>
                </a:solidFill>
                <a:highlight>
                  <a:srgbClr val="FFFFFF"/>
                </a:highlight>
              </a:rPr>
              <a:t> Prior to the first set, the first referee directs all players to their respective end lines for prematch announcements. Both teams send out only their starting players.</a:t>
            </a:r>
            <a:endParaRPr>
              <a:solidFill>
                <a:srgbClr val="5F5B61"/>
              </a:solidFill>
              <a:highlight>
                <a:srgbClr val="FFFFFF"/>
              </a:highlight>
            </a:endParaRPr>
          </a:p>
          <a:p>
            <a:pPr indent="0" lvl="0" marL="0" rtl="0" algn="l">
              <a:spcBef>
                <a:spcPts val="1200"/>
              </a:spcBef>
              <a:spcAft>
                <a:spcPts val="0"/>
              </a:spcAft>
              <a:buNone/>
            </a:pPr>
            <a:r>
              <a:t/>
            </a:r>
            <a:endParaRPr>
              <a:solidFill>
                <a:srgbClr val="5F5B61"/>
              </a:solidFill>
              <a:highlight>
                <a:srgbClr val="FFFFFF"/>
              </a:highlight>
            </a:endParaRPr>
          </a:p>
          <a:p>
            <a:pPr indent="0" lvl="0" marL="0" rtl="0" algn="ctr">
              <a:spcBef>
                <a:spcPts val="1200"/>
              </a:spcBef>
              <a:spcAft>
                <a:spcPts val="1200"/>
              </a:spcAft>
              <a:buNone/>
            </a:pPr>
            <a:r>
              <a:rPr b="1" lang="en" sz="4800">
                <a:solidFill>
                  <a:srgbClr val="00FF00"/>
                </a:solidFill>
                <a:highlight>
                  <a:srgbClr val="FFFFFF"/>
                </a:highlight>
              </a:rPr>
              <a:t>LEGAL!</a:t>
            </a:r>
            <a:endParaRPr b="1" sz="4800">
              <a:solidFill>
                <a:srgbClr val="00FF00"/>
              </a:solidFill>
              <a:highlight>
                <a:srgbClr val="FFFFFF"/>
              </a:highlight>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101" name="Shape 101"/>
        <p:cNvGrpSpPr/>
        <p:nvPr/>
      </p:nvGrpSpPr>
      <p:grpSpPr>
        <a:xfrm>
          <a:off x="0" y="0"/>
          <a:ext cx="0" cy="0"/>
          <a:chOff x="0" y="0"/>
          <a:chExt cx="0" cy="0"/>
        </a:xfrm>
      </p:grpSpPr>
      <p:sp>
        <p:nvSpPr>
          <p:cNvPr id="102" name="Google Shape;102;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latin typeface="Bowlby One SC"/>
                <a:ea typeface="Bowlby One SC"/>
                <a:cs typeface="Bowlby One SC"/>
                <a:sym typeface="Bowlby One SC"/>
              </a:rPr>
              <a:t>Line judges</a:t>
            </a:r>
            <a:endParaRPr>
              <a:latin typeface="Bowlby One SC"/>
              <a:ea typeface="Bowlby One SC"/>
              <a:cs typeface="Bowlby One SC"/>
              <a:sym typeface="Bowlby One SC"/>
            </a:endParaRPr>
          </a:p>
        </p:txBody>
      </p:sp>
      <p:sp>
        <p:nvSpPr>
          <p:cNvPr id="103" name="Google Shape;103;p19"/>
          <p:cNvSpPr txBox="1"/>
          <p:nvPr>
            <p:ph idx="1" type="body"/>
          </p:nvPr>
        </p:nvSpPr>
        <p:spPr>
          <a:xfrm>
            <a:off x="117775" y="1152475"/>
            <a:ext cx="8961900" cy="3901500"/>
          </a:xfrm>
          <a:prstGeom prst="rect">
            <a:avLst/>
          </a:prstGeom>
        </p:spPr>
        <p:txBody>
          <a:bodyPr anchorCtr="0" anchor="t" bIns="91425" lIns="91425" spcFirstLastPara="1" rIns="91425" wrap="square" tIns="91425">
            <a:normAutofit fontScale="32500" lnSpcReduction="20000"/>
          </a:bodyPr>
          <a:lstStyle/>
          <a:p>
            <a:pPr indent="0" lvl="0" marL="0" rtl="0" algn="l">
              <a:lnSpc>
                <a:spcPct val="178571"/>
              </a:lnSpc>
              <a:spcBef>
                <a:spcPts val="0"/>
              </a:spcBef>
              <a:spcAft>
                <a:spcPts val="0"/>
              </a:spcAft>
              <a:buClr>
                <a:schemeClr val="dk1"/>
              </a:buClr>
              <a:buSzPts val="358"/>
              <a:buFont typeface="Arial"/>
              <a:buNone/>
            </a:pPr>
            <a:r>
              <a:rPr b="1" lang="en" sz="7350">
                <a:solidFill>
                  <a:srgbClr val="0000FF"/>
                </a:solidFill>
                <a:highlight>
                  <a:srgbClr val="FFFFFF"/>
                </a:highlight>
                <a:latin typeface="Boogaloo"/>
                <a:ea typeface="Boogaloo"/>
                <a:cs typeface="Boogaloo"/>
                <a:sym typeface="Boogaloo"/>
              </a:rPr>
              <a:t>5-9-2b NOTE (NEW), State Association Adoption Chart: </a:t>
            </a:r>
            <a:r>
              <a:rPr lang="en" sz="7350">
                <a:solidFill>
                  <a:srgbClr val="0000FF"/>
                </a:solidFill>
                <a:highlight>
                  <a:srgbClr val="FFFFFF"/>
                </a:highlight>
                <a:latin typeface="Boogaloo"/>
                <a:ea typeface="Boogaloo"/>
                <a:cs typeface="Boogaloo"/>
                <a:sym typeface="Boogaloo"/>
              </a:rPr>
              <a:t>Requires line judges to switch sides of the court between sets when, by state association adoption, teams remain on the same benches throughout the match.</a:t>
            </a:r>
            <a:endParaRPr sz="7350">
              <a:solidFill>
                <a:srgbClr val="0000FF"/>
              </a:solidFill>
              <a:highlight>
                <a:srgbClr val="FFFFFF"/>
              </a:highlight>
              <a:latin typeface="Boogaloo"/>
              <a:ea typeface="Boogaloo"/>
              <a:cs typeface="Boogaloo"/>
              <a:sym typeface="Boogaloo"/>
            </a:endParaRPr>
          </a:p>
          <a:p>
            <a:pPr indent="0" lvl="0" marL="0" rtl="0" algn="l">
              <a:lnSpc>
                <a:spcPct val="178571"/>
              </a:lnSpc>
              <a:spcBef>
                <a:spcPts val="1500"/>
              </a:spcBef>
              <a:spcAft>
                <a:spcPts val="0"/>
              </a:spcAft>
              <a:buNone/>
            </a:pPr>
            <a:r>
              <a:t/>
            </a:r>
            <a:endParaRPr b="1" sz="2000">
              <a:solidFill>
                <a:srgbClr val="5F5B61"/>
              </a:solidFill>
              <a:highlight>
                <a:srgbClr val="FFFFFF"/>
              </a:highlight>
              <a:latin typeface="Boogaloo"/>
              <a:ea typeface="Boogaloo"/>
              <a:cs typeface="Boogaloo"/>
              <a:sym typeface="Boogaloo"/>
            </a:endParaRPr>
          </a:p>
          <a:p>
            <a:pPr indent="0" lvl="0" marL="0" rtl="0" algn="l">
              <a:lnSpc>
                <a:spcPct val="178571"/>
              </a:lnSpc>
              <a:spcBef>
                <a:spcPts val="1500"/>
              </a:spcBef>
              <a:spcAft>
                <a:spcPts val="0"/>
              </a:spcAft>
              <a:buClr>
                <a:schemeClr val="dk1"/>
              </a:buClr>
              <a:buSzPts val="358"/>
              <a:buFont typeface="Arial"/>
              <a:buNone/>
            </a:pPr>
            <a:r>
              <a:rPr b="1" lang="en" sz="6426">
                <a:solidFill>
                  <a:srgbClr val="5F5B61"/>
                </a:solidFill>
                <a:highlight>
                  <a:srgbClr val="FFFFFF"/>
                </a:highlight>
                <a:latin typeface="Boogaloo"/>
                <a:ea typeface="Boogaloo"/>
                <a:cs typeface="Boogaloo"/>
                <a:sym typeface="Boogaloo"/>
              </a:rPr>
              <a:t>Rationale: </a:t>
            </a:r>
            <a:r>
              <a:rPr lang="en" sz="6426">
                <a:solidFill>
                  <a:srgbClr val="5F5B61"/>
                </a:solidFill>
                <a:highlight>
                  <a:srgbClr val="FFFFFF"/>
                </a:highlight>
                <a:latin typeface="Boogaloo"/>
                <a:ea typeface="Boogaloo"/>
                <a:cs typeface="Boogaloo"/>
                <a:sym typeface="Boogaloo"/>
              </a:rPr>
              <a:t>Aligns with the original intent of the rule allowing line judges to alternate between each set to promote fair officiating.</a:t>
            </a:r>
            <a:r>
              <a:rPr lang="en" sz="7350">
                <a:solidFill>
                  <a:srgbClr val="5F5B61"/>
                </a:solidFill>
                <a:highlight>
                  <a:srgbClr val="FFFFFF"/>
                </a:highlight>
                <a:latin typeface="Boogaloo"/>
                <a:ea typeface="Boogaloo"/>
                <a:cs typeface="Boogaloo"/>
                <a:sym typeface="Boogaloo"/>
              </a:rPr>
              <a:t> </a:t>
            </a:r>
            <a:r>
              <a:rPr lang="en" sz="7350">
                <a:solidFill>
                  <a:srgbClr val="5F5B61"/>
                </a:solidFill>
                <a:highlight>
                  <a:srgbClr val="FFFFFF"/>
                </a:highlight>
              </a:rPr>
              <a:t> </a:t>
            </a:r>
            <a:endParaRPr sz="7350">
              <a:solidFill>
                <a:srgbClr val="5F5B61"/>
              </a:solidFill>
              <a:highlight>
                <a:srgbClr val="FFFFFF"/>
              </a:highlight>
            </a:endParaRPr>
          </a:p>
          <a:p>
            <a:pPr indent="0" lvl="0" marL="0" rtl="0" algn="l">
              <a:spcBef>
                <a:spcPts val="1500"/>
              </a:spcBef>
              <a:spcAft>
                <a:spcPts val="1200"/>
              </a:spcAft>
              <a:buNone/>
            </a:pPr>
            <a:r>
              <a:t/>
            </a:r>
            <a:endParaRPr/>
          </a:p>
        </p:txBody>
      </p:sp>
      <p:pic>
        <p:nvPicPr>
          <p:cNvPr id="104" name="Google Shape;104;p19" title="File:Line referee during volleyball match.jpg - Wikimedia Commons"/>
          <p:cNvPicPr preferRelativeResize="0"/>
          <p:nvPr/>
        </p:nvPicPr>
        <p:blipFill>
          <a:blip r:embed="rId3">
            <a:alphaModFix/>
          </a:blip>
          <a:stretch>
            <a:fillRect/>
          </a:stretch>
        </p:blipFill>
        <p:spPr>
          <a:xfrm>
            <a:off x="3847188" y="-260200"/>
            <a:ext cx="1449624" cy="1506524"/>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9DAF8"/>
        </a:solidFill>
      </p:bgPr>
    </p:bg>
    <p:spTree>
      <p:nvGrpSpPr>
        <p:cNvPr id="108" name="Shape 108"/>
        <p:cNvGrpSpPr/>
        <p:nvPr/>
      </p:nvGrpSpPr>
      <p:grpSpPr>
        <a:xfrm>
          <a:off x="0" y="0"/>
          <a:ext cx="0" cy="0"/>
          <a:chOff x="0" y="0"/>
          <a:chExt cx="0" cy="0"/>
        </a:xfrm>
      </p:grpSpPr>
      <p:sp>
        <p:nvSpPr>
          <p:cNvPr id="109" name="Google Shape;109;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10" name="Google Shape;110;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111" name="Google Shape;111;p20" title="images-4.jpg"/>
          <p:cNvPicPr preferRelativeResize="0"/>
          <p:nvPr/>
        </p:nvPicPr>
        <p:blipFill>
          <a:blip r:embed="rId3">
            <a:alphaModFix/>
          </a:blip>
          <a:stretch>
            <a:fillRect/>
          </a:stretch>
        </p:blipFill>
        <p:spPr>
          <a:xfrm>
            <a:off x="730728" y="529596"/>
            <a:ext cx="7679947" cy="39630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C9DAF8"/>
        </a:solidFill>
      </p:bgPr>
    </p:bg>
    <p:spTree>
      <p:nvGrpSpPr>
        <p:cNvPr id="115" name="Shape 115"/>
        <p:cNvGrpSpPr/>
        <p:nvPr/>
      </p:nvGrpSpPr>
      <p:grpSpPr>
        <a:xfrm>
          <a:off x="0" y="0"/>
          <a:ext cx="0" cy="0"/>
          <a:chOff x="0" y="0"/>
          <a:chExt cx="0" cy="0"/>
        </a:xfrm>
      </p:grpSpPr>
      <p:sp>
        <p:nvSpPr>
          <p:cNvPr id="116" name="Google Shape;116;p21"/>
          <p:cNvSpPr txBox="1"/>
          <p:nvPr>
            <p:ph type="title"/>
          </p:nvPr>
        </p:nvSpPr>
        <p:spPr>
          <a:xfrm>
            <a:off x="91450" y="0"/>
            <a:ext cx="8961000" cy="5074800"/>
          </a:xfrm>
          <a:prstGeom prst="rect">
            <a:avLst/>
          </a:prstGeom>
        </p:spPr>
        <p:txBody>
          <a:bodyPr anchorCtr="0" anchor="ctr" bIns="91425" lIns="91425" spcFirstLastPara="1" rIns="91425" wrap="square" tIns="91425">
            <a:normAutofit fontScale="90000"/>
          </a:bodyPr>
          <a:lstStyle/>
          <a:p>
            <a:pPr indent="0" lvl="0" marL="0" rtl="0" algn="l">
              <a:lnSpc>
                <a:spcPct val="115000"/>
              </a:lnSpc>
              <a:spcBef>
                <a:spcPts val="0"/>
              </a:spcBef>
              <a:spcAft>
                <a:spcPts val="0"/>
              </a:spcAft>
              <a:buClr>
                <a:schemeClr val="dk1"/>
              </a:buClr>
              <a:buSzPct val="27500"/>
              <a:buFont typeface="Arial"/>
              <a:buNone/>
            </a:pPr>
            <a:r>
              <a:rPr b="1" lang="en" sz="4000">
                <a:solidFill>
                  <a:srgbClr val="0000FF"/>
                </a:solidFill>
              </a:rPr>
              <a:t>2025-26 Volleyball Points of Emphasis</a:t>
            </a:r>
            <a:endParaRPr b="1" sz="4000">
              <a:solidFill>
                <a:srgbClr val="0000FF"/>
              </a:solidFill>
            </a:endParaRPr>
          </a:p>
          <a:p>
            <a:pPr indent="-457200" lvl="0" marL="723900" rtl="0" algn="l">
              <a:lnSpc>
                <a:spcPct val="115000"/>
              </a:lnSpc>
              <a:spcBef>
                <a:spcPts val="6600"/>
              </a:spcBef>
              <a:spcAft>
                <a:spcPts val="0"/>
              </a:spcAft>
              <a:buClr>
                <a:srgbClr val="0000FF"/>
              </a:buClr>
              <a:buSzPct val="100000"/>
              <a:buAutoNum type="arabicPeriod"/>
            </a:pPr>
            <a:r>
              <a:rPr lang="en" sz="4000">
                <a:solidFill>
                  <a:srgbClr val="0000FF"/>
                </a:solidFill>
              </a:rPr>
              <a:t>Lineup Card</a:t>
            </a:r>
            <a:endParaRPr sz="4000">
              <a:solidFill>
                <a:srgbClr val="0000FF"/>
              </a:solidFill>
            </a:endParaRPr>
          </a:p>
          <a:p>
            <a:pPr indent="-457200" lvl="0" marL="723900" rtl="0" algn="l">
              <a:lnSpc>
                <a:spcPct val="115000"/>
              </a:lnSpc>
              <a:spcBef>
                <a:spcPts val="0"/>
              </a:spcBef>
              <a:spcAft>
                <a:spcPts val="0"/>
              </a:spcAft>
              <a:buClr>
                <a:srgbClr val="0000FF"/>
              </a:buClr>
              <a:buSzPct val="100000"/>
              <a:buAutoNum type="arabicPeriod"/>
            </a:pPr>
            <a:r>
              <a:rPr lang="en" sz="4000">
                <a:solidFill>
                  <a:srgbClr val="0000FF"/>
                </a:solidFill>
              </a:rPr>
              <a:t>Ball Handling</a:t>
            </a:r>
            <a:endParaRPr sz="4000">
              <a:solidFill>
                <a:srgbClr val="0000FF"/>
              </a:solidFill>
            </a:endParaRPr>
          </a:p>
          <a:p>
            <a:pPr indent="-457200" lvl="0" marL="723900" rtl="0" algn="l">
              <a:lnSpc>
                <a:spcPct val="115000"/>
              </a:lnSpc>
              <a:spcBef>
                <a:spcPts val="0"/>
              </a:spcBef>
              <a:spcAft>
                <a:spcPts val="0"/>
              </a:spcAft>
              <a:buClr>
                <a:srgbClr val="0000FF"/>
              </a:buClr>
              <a:buSzPct val="100000"/>
              <a:buAutoNum type="arabicPeriod"/>
            </a:pPr>
            <a:r>
              <a:rPr lang="en" sz="4000">
                <a:solidFill>
                  <a:srgbClr val="0000FF"/>
                </a:solidFill>
              </a:rPr>
              <a:t>First Referee Assigning Line Judges</a:t>
            </a:r>
            <a:endParaRPr sz="4000">
              <a:solidFill>
                <a:srgbClr val="0000FF"/>
              </a:solidFill>
            </a:endParaRPr>
          </a:p>
          <a:p>
            <a:pPr indent="-457200" lvl="0" marL="723900" rtl="0" algn="l">
              <a:lnSpc>
                <a:spcPct val="115000"/>
              </a:lnSpc>
              <a:spcBef>
                <a:spcPts val="0"/>
              </a:spcBef>
              <a:spcAft>
                <a:spcPts val="0"/>
              </a:spcAft>
              <a:buClr>
                <a:srgbClr val="0000FF"/>
              </a:buClr>
              <a:buSzPct val="100000"/>
              <a:buAutoNum type="arabicPeriod"/>
            </a:pPr>
            <a:r>
              <a:rPr lang="en" sz="4000">
                <a:solidFill>
                  <a:srgbClr val="0000FF"/>
                </a:solidFill>
              </a:rPr>
              <a:t>Uniforms - Contrasting Colors</a:t>
            </a:r>
            <a:endParaRPr sz="4000">
              <a:solidFill>
                <a:srgbClr val="0000FF"/>
              </a:solidFill>
            </a:endParaRPr>
          </a:p>
          <a:p>
            <a:pPr indent="0" lvl="0" marL="0" rtl="0" algn="ctr">
              <a:spcBef>
                <a:spcPts val="480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