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Chewy"/>
      <p:regular r:id="rId16"/>
    </p:embeddedFont>
    <p:embeddedFont>
      <p:font typeface="Righteous"/>
      <p:regular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ighteous-regular.fntdata"/><Relationship Id="rId16" Type="http://schemas.openxmlformats.org/officeDocument/2006/relationships/font" Target="fonts/Chewy-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7c567d737c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7c567d737c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7c567d737c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7c567d737c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7c567d737c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7c567d737c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7c567d737c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7c567d737c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7c567d737c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7c567d737c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7c567d737c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7c567d737c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7c567d737c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7c567d737c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7c567d737c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7c567d737c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7c567d737c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7c567d737c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36000"/>
            <a:ext cx="5326500" cy="4772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56" name="Google Shape;56;p13" title="images-5.jpg"/>
          <p:cNvPicPr preferRelativeResize="0"/>
          <p:nvPr/>
        </p:nvPicPr>
        <p:blipFill>
          <a:blip r:embed="rId3">
            <a:alphaModFix/>
          </a:blip>
          <a:stretch>
            <a:fillRect/>
          </a:stretch>
        </p:blipFill>
        <p:spPr>
          <a:xfrm>
            <a:off x="5936567" y="717125"/>
            <a:ext cx="2653484" cy="3510750"/>
          </a:xfrm>
          <a:prstGeom prst="rect">
            <a:avLst/>
          </a:prstGeom>
          <a:noFill/>
          <a:ln>
            <a:noFill/>
          </a:ln>
        </p:spPr>
      </p:pic>
      <p:pic>
        <p:nvPicPr>
          <p:cNvPr id="57" name="Google Shape;57;p13" title="download.png"/>
          <p:cNvPicPr preferRelativeResize="0"/>
          <p:nvPr/>
        </p:nvPicPr>
        <p:blipFill>
          <a:blip r:embed="rId4">
            <a:alphaModFix/>
          </a:blip>
          <a:stretch>
            <a:fillRect/>
          </a:stretch>
        </p:blipFill>
        <p:spPr>
          <a:xfrm>
            <a:off x="311698" y="717123"/>
            <a:ext cx="5275675" cy="351075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596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8: The ball is double contacted by Team A on the team’s second contact, sending the ball into the plane of the net. While the ball is in the vertical plane of the net, the back-row setter on Team B blocks the ball.</a:t>
            </a:r>
            <a:endParaRPr/>
          </a:p>
        </p:txBody>
      </p:sp>
      <p:sp>
        <p:nvSpPr>
          <p:cNvPr id="112" name="Google Shape;112;p22"/>
          <p:cNvSpPr txBox="1"/>
          <p:nvPr>
            <p:ph idx="1" type="body"/>
          </p:nvPr>
        </p:nvSpPr>
        <p:spPr>
          <a:xfrm>
            <a:off x="66500" y="1662775"/>
            <a:ext cx="9023400" cy="3436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lt1"/>
              </a:solidFill>
              <a:highlight>
                <a:srgbClr val="FF00FF"/>
              </a:highlight>
            </a:endParaRPr>
          </a:p>
          <a:p>
            <a:pPr indent="0" lvl="0" marL="0" rtl="0" algn="l">
              <a:spcBef>
                <a:spcPts val="1200"/>
              </a:spcBef>
              <a:spcAft>
                <a:spcPts val="0"/>
              </a:spcAft>
              <a:buNone/>
            </a:pPr>
            <a:r>
              <a:rPr lang="en">
                <a:solidFill>
                  <a:schemeClr val="lt1"/>
                </a:solidFill>
                <a:highlight>
                  <a:srgbClr val="FF00FF"/>
                </a:highlight>
              </a:rPr>
              <a:t>ILLEGAL BLOCK</a:t>
            </a:r>
            <a:endParaRPr>
              <a:solidFill>
                <a:schemeClr val="dk1"/>
              </a:solidFill>
              <a:highlight>
                <a:schemeClr val="lt1"/>
              </a:highlight>
            </a:endParaRPr>
          </a:p>
          <a:p>
            <a:pPr indent="0" lvl="0" marL="0" rtl="0" algn="l">
              <a:spcBef>
                <a:spcPts val="1200"/>
              </a:spcBef>
              <a:spcAft>
                <a:spcPts val="1200"/>
              </a:spcAft>
              <a:buNone/>
            </a:pPr>
            <a:r>
              <a:rPr lang="en">
                <a:solidFill>
                  <a:schemeClr val="dk1"/>
                </a:solidFill>
                <a:highlight>
                  <a:schemeClr val="lt1"/>
                </a:highlight>
              </a:rPr>
              <a:t>COMMENT: The double contact is not called since the ball is illegally contacted by Team B while in the plane of the net. Team A still had a chance to play the ball on the third contact when illegally contacted by Team B.</a:t>
            </a:r>
            <a:endParaRPr>
              <a:solidFill>
                <a:schemeClr val="dk1"/>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idx="1" type="body"/>
          </p:nvPr>
        </p:nvSpPr>
        <p:spPr>
          <a:xfrm>
            <a:off x="-2481750" y="104162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63" name="Google Shape;63;p14" title="download-6.jpg"/>
          <p:cNvPicPr preferRelativeResize="0"/>
          <p:nvPr/>
        </p:nvPicPr>
        <p:blipFill>
          <a:blip r:embed="rId3">
            <a:alphaModFix/>
          </a:blip>
          <a:stretch>
            <a:fillRect/>
          </a:stretch>
        </p:blipFill>
        <p:spPr>
          <a:xfrm>
            <a:off x="-218671" y="1618053"/>
            <a:ext cx="2992061" cy="1905975"/>
          </a:xfrm>
          <a:prstGeom prst="rect">
            <a:avLst/>
          </a:prstGeom>
          <a:noFill/>
          <a:ln>
            <a:noFill/>
          </a:ln>
        </p:spPr>
      </p:pic>
      <p:sp>
        <p:nvSpPr>
          <p:cNvPr id="64" name="Google Shape;64;p14"/>
          <p:cNvSpPr txBox="1"/>
          <p:nvPr>
            <p:ph type="title"/>
          </p:nvPr>
        </p:nvSpPr>
        <p:spPr>
          <a:xfrm>
            <a:off x="2316789" y="798125"/>
            <a:ext cx="6274200" cy="3770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6700">
                <a:latin typeface="Righteous"/>
                <a:ea typeface="Righteous"/>
                <a:cs typeface="Righteous"/>
                <a:sym typeface="Righteous"/>
              </a:rPr>
              <a:t>25-26</a:t>
            </a:r>
            <a:endParaRPr sz="6700">
              <a:latin typeface="Righteous"/>
              <a:ea typeface="Righteous"/>
              <a:cs typeface="Righteous"/>
              <a:sym typeface="Righteous"/>
            </a:endParaRPr>
          </a:p>
          <a:p>
            <a:pPr indent="0" lvl="0" marL="0" rtl="0" algn="ctr">
              <a:spcBef>
                <a:spcPts val="0"/>
              </a:spcBef>
              <a:spcAft>
                <a:spcPts val="0"/>
              </a:spcAft>
              <a:buNone/>
            </a:pPr>
            <a:r>
              <a:rPr lang="en" sz="6700">
                <a:latin typeface="Righteous"/>
                <a:ea typeface="Righteous"/>
                <a:cs typeface="Righteous"/>
                <a:sym typeface="Righteous"/>
              </a:rPr>
              <a:t>Volleyball Rules Interpretations</a:t>
            </a:r>
            <a:endParaRPr sz="6700">
              <a:latin typeface="Righteous"/>
              <a:ea typeface="Righteous"/>
              <a:cs typeface="Righteous"/>
              <a:sym typeface="Righteou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68131"/>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1: During play, the setter hustles to receive an errant pass and contacts the ball multiple times during one attempt to play the ball with an overhand pass for the team’s second contact. </a:t>
            </a:r>
            <a:endParaRPr/>
          </a:p>
        </p:txBody>
      </p:sp>
      <p:sp>
        <p:nvSpPr>
          <p:cNvPr id="70" name="Google Shape;70;p15"/>
          <p:cNvSpPr txBox="1"/>
          <p:nvPr>
            <p:ph idx="1" type="body"/>
          </p:nvPr>
        </p:nvSpPr>
        <p:spPr>
          <a:xfrm>
            <a:off x="44350" y="2061825"/>
            <a:ext cx="9099600" cy="2982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(a) The volleyball enters the plane of the net and a teammate (attacker) and an opponent (blocker) simultaneously contact the ball</a:t>
            </a:r>
            <a:endParaRPr>
              <a:solidFill>
                <a:schemeClr val="dk1"/>
              </a:solidFill>
            </a:endParaRPr>
          </a:p>
          <a:p>
            <a:pPr indent="0" lvl="0" marL="0" rtl="0" algn="l">
              <a:spcBef>
                <a:spcPts val="1200"/>
              </a:spcBef>
              <a:spcAft>
                <a:spcPts val="0"/>
              </a:spcAft>
              <a:buNone/>
            </a:pPr>
            <a:r>
              <a:rPr lang="en">
                <a:solidFill>
                  <a:schemeClr val="lt1"/>
                </a:solidFill>
                <a:highlight>
                  <a:schemeClr val="accent5"/>
                </a:highlight>
              </a:rPr>
              <a:t>LEGAL - PLAY CONTINUES</a:t>
            </a:r>
            <a:endParaRPr>
              <a:solidFill>
                <a:schemeClr val="dk1"/>
              </a:solidFill>
              <a:highlight>
                <a:schemeClr val="lt1"/>
              </a:highlight>
            </a:endParaRPr>
          </a:p>
          <a:p>
            <a:pPr indent="0" lvl="0" marL="0" rtl="0" algn="l">
              <a:spcBef>
                <a:spcPts val="1200"/>
              </a:spcBef>
              <a:spcAft>
                <a:spcPts val="0"/>
              </a:spcAft>
              <a:buNone/>
            </a:pPr>
            <a:r>
              <a:rPr lang="en">
                <a:solidFill>
                  <a:schemeClr val="dk1"/>
                </a:solidFill>
                <a:highlight>
                  <a:schemeClr val="lt1"/>
                </a:highlight>
              </a:rPr>
              <a:t>(b) The volleyball enters the plane of the net and the opponent (blocker) contacts the ball first.</a:t>
            </a:r>
            <a:endParaRPr>
              <a:solidFill>
                <a:schemeClr val="dk1"/>
              </a:solidFill>
              <a:highlight>
                <a:schemeClr val="lt1"/>
              </a:highlight>
            </a:endParaRPr>
          </a:p>
          <a:p>
            <a:pPr indent="0" lvl="0" marL="0" rtl="0" algn="l">
              <a:spcBef>
                <a:spcPts val="1200"/>
              </a:spcBef>
              <a:spcAft>
                <a:spcPts val="1200"/>
              </a:spcAft>
              <a:buNone/>
            </a:pPr>
            <a:r>
              <a:rPr lang="en">
                <a:solidFill>
                  <a:schemeClr val="lt1"/>
                </a:solidFill>
                <a:highlight>
                  <a:srgbClr val="FF0000"/>
                </a:highlight>
              </a:rPr>
              <a:t>ILLEGAL - DOUBLE FAULT</a:t>
            </a:r>
            <a:endParaRPr>
              <a:solidFill>
                <a:schemeClr val="lt1"/>
              </a:solidFill>
              <a:highlight>
                <a:srgbClr val="FF0000"/>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ph type="title"/>
          </p:nvPr>
        </p:nvSpPr>
        <p:spPr>
          <a:xfrm>
            <a:off x="311700" y="34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2: The setter on Team R runs down an errant first contact and contacts the ball first with the right and then the left hand on an overhand pass that is next contacted: </a:t>
            </a:r>
            <a:endParaRPr/>
          </a:p>
        </p:txBody>
      </p:sp>
      <p:sp>
        <p:nvSpPr>
          <p:cNvPr id="76" name="Google Shape;76;p16"/>
          <p:cNvSpPr txBox="1"/>
          <p:nvPr>
            <p:ph idx="1" type="body"/>
          </p:nvPr>
        </p:nvSpPr>
        <p:spPr>
          <a:xfrm>
            <a:off x="88675" y="1684950"/>
            <a:ext cx="8979000" cy="338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(a) by Team R's RF</a:t>
            </a:r>
            <a:endParaRPr>
              <a:solidFill>
                <a:schemeClr val="dk1"/>
              </a:solidFill>
            </a:endParaRPr>
          </a:p>
          <a:p>
            <a:pPr indent="0" lvl="0" marL="0" rtl="0" algn="l">
              <a:spcBef>
                <a:spcPts val="1200"/>
              </a:spcBef>
              <a:spcAft>
                <a:spcPts val="0"/>
              </a:spcAft>
              <a:buNone/>
            </a:pPr>
            <a:r>
              <a:rPr lang="en">
                <a:solidFill>
                  <a:schemeClr val="lt1"/>
                </a:solidFill>
                <a:highlight>
                  <a:schemeClr val="accent5"/>
                </a:highlight>
              </a:rPr>
              <a:t>LEGAL - PLAY CONTINUES</a:t>
            </a:r>
            <a:endParaRPr>
              <a:solidFill>
                <a:schemeClr val="lt1"/>
              </a:solidFill>
              <a:highlight>
                <a:schemeClr val="accent5"/>
              </a:highlight>
            </a:endParaRPr>
          </a:p>
          <a:p>
            <a:pPr indent="0" lvl="0" marL="0" rtl="0" algn="l">
              <a:spcBef>
                <a:spcPts val="1200"/>
              </a:spcBef>
              <a:spcAft>
                <a:spcPts val="0"/>
              </a:spcAft>
              <a:buNone/>
            </a:pPr>
            <a:r>
              <a:rPr lang="en">
                <a:solidFill>
                  <a:schemeClr val="dk1"/>
                </a:solidFill>
              </a:rPr>
              <a:t>(b) simultaneously by Team R's RF and Team S's LF</a:t>
            </a:r>
            <a:endParaRPr>
              <a:solidFill>
                <a:schemeClr val="dk1"/>
              </a:solidFill>
            </a:endParaRPr>
          </a:p>
          <a:p>
            <a:pPr indent="0" lvl="0" marL="0" rtl="0" algn="l">
              <a:spcBef>
                <a:spcPts val="1200"/>
              </a:spcBef>
              <a:spcAft>
                <a:spcPts val="0"/>
              </a:spcAft>
              <a:buNone/>
            </a:pPr>
            <a:r>
              <a:rPr lang="en">
                <a:solidFill>
                  <a:schemeClr val="lt1"/>
                </a:solidFill>
                <a:highlight>
                  <a:schemeClr val="accent5"/>
                </a:highlight>
              </a:rPr>
              <a:t>LEGAL - PLAY CONTINUES</a:t>
            </a:r>
            <a:endParaRPr>
              <a:solidFill>
                <a:schemeClr val="lt1"/>
              </a:solidFill>
              <a:highlight>
                <a:schemeClr val="accent5"/>
              </a:highlight>
            </a:endParaRPr>
          </a:p>
          <a:p>
            <a:pPr indent="0" lvl="0" marL="0" rtl="0" algn="l">
              <a:spcBef>
                <a:spcPts val="1200"/>
              </a:spcBef>
              <a:spcAft>
                <a:spcPts val="0"/>
              </a:spcAft>
              <a:buNone/>
            </a:pPr>
            <a:r>
              <a:rPr lang="en">
                <a:solidFill>
                  <a:schemeClr val="dk1"/>
                </a:solidFill>
              </a:rPr>
              <a:t>(c) by Team S's LF.</a:t>
            </a:r>
            <a:endParaRPr>
              <a:solidFill>
                <a:schemeClr val="dk1"/>
              </a:solidFill>
            </a:endParaRPr>
          </a:p>
          <a:p>
            <a:pPr indent="0" lvl="0" marL="0" rtl="0" algn="l">
              <a:spcBef>
                <a:spcPts val="1200"/>
              </a:spcBef>
              <a:spcAft>
                <a:spcPts val="1200"/>
              </a:spcAft>
              <a:buNone/>
            </a:pPr>
            <a:r>
              <a:rPr lang="en">
                <a:solidFill>
                  <a:schemeClr val="lt1"/>
                </a:solidFill>
                <a:highlight>
                  <a:srgbClr val="FF0000"/>
                </a:highlight>
              </a:rPr>
              <a:t>ILLEGAL - DOUBLE FAULT</a:t>
            </a:r>
            <a:endParaRPr>
              <a:solidFill>
                <a:schemeClr val="lt1"/>
              </a:solidFill>
              <a:highlight>
                <a:srgbClr val="FF0000"/>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6">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2379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3: The libero for Team R is hustling after a mishandled first contact and on one attempt to play the ball makes contact with the wrists and then the shoulder. The ball is next contacted by a teammate who sends it over the net to the opponent’s court. Play continues.</a:t>
            </a:r>
            <a:endParaRPr/>
          </a:p>
        </p:txBody>
      </p:sp>
      <p:sp>
        <p:nvSpPr>
          <p:cNvPr id="82" name="Google Shape;82;p17"/>
          <p:cNvSpPr txBox="1"/>
          <p:nvPr>
            <p:ph idx="1" type="body"/>
          </p:nvPr>
        </p:nvSpPr>
        <p:spPr>
          <a:xfrm>
            <a:off x="77600" y="2161600"/>
            <a:ext cx="9012300" cy="2937300"/>
          </a:xfrm>
          <a:prstGeom prst="rect">
            <a:avLst/>
          </a:prstGeom>
        </p:spPr>
        <p:txBody>
          <a:bodyPr anchorCtr="0" anchor="t" bIns="91425" lIns="91425" spcFirstLastPara="1" rIns="91425" wrap="square" tIns="91425">
            <a:normAutofit fontScale="77500"/>
          </a:bodyPr>
          <a:lstStyle/>
          <a:p>
            <a:pPr indent="0" lvl="0" marL="0" rtl="0" algn="ctr">
              <a:spcBef>
                <a:spcPts val="0"/>
              </a:spcBef>
              <a:spcAft>
                <a:spcPts val="0"/>
              </a:spcAft>
              <a:buNone/>
            </a:pPr>
            <a:r>
              <a:rPr lang="en" sz="3600">
                <a:solidFill>
                  <a:schemeClr val="lt1"/>
                </a:solidFill>
                <a:highlight>
                  <a:schemeClr val="accent5"/>
                </a:highlight>
                <a:latin typeface="Chewy"/>
                <a:ea typeface="Chewy"/>
                <a:cs typeface="Chewy"/>
                <a:sym typeface="Chewy"/>
              </a:rPr>
              <a:t>CORRECT</a:t>
            </a:r>
            <a:r>
              <a:rPr lang="en" sz="3600">
                <a:solidFill>
                  <a:schemeClr val="dk1"/>
                </a:solidFill>
                <a:highlight>
                  <a:schemeClr val="lt1"/>
                </a:highlight>
                <a:latin typeface="Chewy"/>
                <a:ea typeface="Chewy"/>
                <a:cs typeface="Chewy"/>
                <a:sym typeface="Chewy"/>
              </a:rPr>
              <a:t> OR </a:t>
            </a:r>
            <a:r>
              <a:rPr lang="en" sz="3600">
                <a:solidFill>
                  <a:schemeClr val="lt1"/>
                </a:solidFill>
                <a:highlight>
                  <a:srgbClr val="FF0000"/>
                </a:highlight>
                <a:latin typeface="Chewy"/>
                <a:ea typeface="Chewy"/>
                <a:cs typeface="Chewy"/>
                <a:sym typeface="Chewy"/>
              </a:rPr>
              <a:t>INCORRECT</a:t>
            </a:r>
            <a:endParaRPr sz="3600">
              <a:solidFill>
                <a:schemeClr val="dk1"/>
              </a:solidFill>
              <a:highlight>
                <a:srgbClr val="FF0000"/>
              </a:highlight>
              <a:latin typeface="Chewy"/>
              <a:ea typeface="Chewy"/>
              <a:cs typeface="Chewy"/>
              <a:sym typeface="Chewy"/>
            </a:endParaRPr>
          </a:p>
          <a:p>
            <a:pPr indent="0" lvl="0" marL="0" rtl="0" algn="ctr">
              <a:spcBef>
                <a:spcPts val="1200"/>
              </a:spcBef>
              <a:spcAft>
                <a:spcPts val="0"/>
              </a:spcAft>
              <a:buNone/>
            </a:pPr>
            <a:r>
              <a:rPr lang="en" sz="3600">
                <a:solidFill>
                  <a:schemeClr val="lt1"/>
                </a:solidFill>
                <a:highlight>
                  <a:schemeClr val="accent5"/>
                </a:highlight>
                <a:latin typeface="Chewy"/>
                <a:ea typeface="Chewy"/>
                <a:cs typeface="Chewy"/>
                <a:sym typeface="Chewy"/>
              </a:rPr>
              <a:t>CORRECT!</a:t>
            </a:r>
            <a:endParaRPr sz="3600">
              <a:solidFill>
                <a:schemeClr val="lt1"/>
              </a:solidFill>
              <a:highlight>
                <a:schemeClr val="accent5"/>
              </a:highlight>
              <a:latin typeface="Chewy"/>
              <a:ea typeface="Chewy"/>
              <a:cs typeface="Chewy"/>
              <a:sym typeface="Chewy"/>
            </a:endParaRPr>
          </a:p>
          <a:p>
            <a:pPr indent="0" lvl="0" marL="0" rtl="0" algn="l">
              <a:spcBef>
                <a:spcPts val="1200"/>
              </a:spcBef>
              <a:spcAft>
                <a:spcPts val="1200"/>
              </a:spcAft>
              <a:buNone/>
            </a:pPr>
            <a:r>
              <a:rPr lang="en" sz="3600">
                <a:solidFill>
                  <a:schemeClr val="dk1"/>
                </a:solidFill>
                <a:highlight>
                  <a:schemeClr val="lt1"/>
                </a:highlight>
                <a:latin typeface="Chewy"/>
                <a:ea typeface="Chewy"/>
                <a:cs typeface="Chewy"/>
                <a:sym typeface="Chewy"/>
              </a:rPr>
              <a:t>COMMENT: The team's second contact can be multiple contacts as long as it is on one attempt to play the ball and the subsequent contact is made by a teammate. (9-4-8)</a:t>
            </a:r>
            <a:endParaRPr sz="3600">
              <a:solidFill>
                <a:schemeClr val="dk1"/>
              </a:solidFill>
              <a:highlight>
                <a:schemeClr val="lt1"/>
              </a:highlight>
              <a:latin typeface="Chewy"/>
              <a:ea typeface="Chewy"/>
              <a:cs typeface="Chewy"/>
              <a:sym typeface="Chewy"/>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55425"/>
            <a:ext cx="8520600" cy="962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4: Team S's CF attempts to set the second team contact to a teammate and first contacts the ball with the left and then the right hand before sending the ball:</a:t>
            </a:r>
            <a:endParaRPr/>
          </a:p>
        </p:txBody>
      </p:sp>
      <p:sp>
        <p:nvSpPr>
          <p:cNvPr id="88" name="Google Shape;88;p18"/>
          <p:cNvSpPr txBox="1"/>
          <p:nvPr>
            <p:ph idx="1" type="body"/>
          </p:nvPr>
        </p:nvSpPr>
        <p:spPr>
          <a:xfrm>
            <a:off x="88675" y="1385650"/>
            <a:ext cx="8990100" cy="3702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(a) over the net and out of bounds</a:t>
            </a:r>
            <a:endParaRPr>
              <a:solidFill>
                <a:schemeClr val="dk1"/>
              </a:solidFill>
            </a:endParaRPr>
          </a:p>
          <a:p>
            <a:pPr indent="0" lvl="0" marL="0" rtl="0" algn="l">
              <a:spcBef>
                <a:spcPts val="1200"/>
              </a:spcBef>
              <a:spcAft>
                <a:spcPts val="0"/>
              </a:spcAft>
              <a:buNone/>
            </a:pPr>
            <a:r>
              <a:rPr lang="en">
                <a:solidFill>
                  <a:schemeClr val="lt1"/>
                </a:solidFill>
                <a:highlight>
                  <a:srgbClr val="FF0000"/>
                </a:highlight>
              </a:rPr>
              <a:t>ILLEGAL - DOUBLE FAULT</a:t>
            </a:r>
            <a:endParaRPr>
              <a:solidFill>
                <a:schemeClr val="lt1"/>
              </a:solidFill>
              <a:highlight>
                <a:srgbClr val="FF0000"/>
              </a:highlight>
            </a:endParaRPr>
          </a:p>
          <a:p>
            <a:pPr indent="0" lvl="0" marL="0" rtl="0" algn="l">
              <a:spcBef>
                <a:spcPts val="1200"/>
              </a:spcBef>
              <a:spcAft>
                <a:spcPts val="0"/>
              </a:spcAft>
              <a:buNone/>
            </a:pPr>
            <a:r>
              <a:rPr lang="en">
                <a:solidFill>
                  <a:schemeClr val="dk1"/>
                </a:solidFill>
              </a:rPr>
              <a:t>(b) into the antennae</a:t>
            </a:r>
            <a:endParaRPr>
              <a:solidFill>
                <a:schemeClr val="dk1"/>
              </a:solidFill>
            </a:endParaRPr>
          </a:p>
          <a:p>
            <a:pPr indent="0" lvl="0" marL="0" rtl="0" algn="l">
              <a:spcBef>
                <a:spcPts val="1200"/>
              </a:spcBef>
              <a:spcAft>
                <a:spcPts val="0"/>
              </a:spcAft>
              <a:buNone/>
            </a:pPr>
            <a:r>
              <a:rPr lang="en">
                <a:solidFill>
                  <a:schemeClr val="lt1"/>
                </a:solidFill>
                <a:highlight>
                  <a:schemeClr val="accent1"/>
                </a:highlight>
              </a:rPr>
              <a:t>OUT OF BOUNDS FAULT</a:t>
            </a:r>
            <a:endParaRPr>
              <a:solidFill>
                <a:schemeClr val="lt1"/>
              </a:solidFill>
              <a:highlight>
                <a:schemeClr val="accent1"/>
              </a:highlight>
            </a:endParaRPr>
          </a:p>
          <a:p>
            <a:pPr indent="0" lvl="0" marL="0" rtl="0" algn="l">
              <a:spcBef>
                <a:spcPts val="1200"/>
              </a:spcBef>
              <a:spcAft>
                <a:spcPts val="0"/>
              </a:spcAft>
              <a:buNone/>
            </a:pPr>
            <a:r>
              <a:rPr lang="en">
                <a:solidFill>
                  <a:schemeClr val="dk1"/>
                </a:solidFill>
              </a:rPr>
              <a:t>(c) off the net tape and to a teammate who sends the ball over the net on the team's third contact</a:t>
            </a:r>
            <a:endParaRPr>
              <a:solidFill>
                <a:schemeClr val="dk1"/>
              </a:solidFill>
            </a:endParaRPr>
          </a:p>
          <a:p>
            <a:pPr indent="0" lvl="0" marL="0" rtl="0" algn="l">
              <a:spcBef>
                <a:spcPts val="1200"/>
              </a:spcBef>
              <a:spcAft>
                <a:spcPts val="1200"/>
              </a:spcAft>
              <a:buNone/>
            </a:pPr>
            <a:r>
              <a:rPr lang="en">
                <a:solidFill>
                  <a:schemeClr val="lt1"/>
                </a:solidFill>
                <a:highlight>
                  <a:schemeClr val="accent5"/>
                </a:highlight>
              </a:rPr>
              <a:t>LEGAL - PLAY CONTINUES</a:t>
            </a:r>
            <a:endParaRPr>
              <a:solidFill>
                <a:schemeClr val="lt1"/>
              </a:solidFill>
              <a:highlight>
                <a:schemeClr val="accent5"/>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0"/>
            <a:ext cx="8520600" cy="1017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5: Team A’s back-row setter jumps to set a second ball above the height of the net and double contacts the ball directly into the hands of a Team B blocker reaching completely over the plane of the net.</a:t>
            </a:r>
            <a:endParaRPr/>
          </a:p>
        </p:txBody>
      </p:sp>
      <p:sp>
        <p:nvSpPr>
          <p:cNvPr id="94" name="Google Shape;94;p19"/>
          <p:cNvSpPr txBox="1"/>
          <p:nvPr>
            <p:ph idx="1" type="body"/>
          </p:nvPr>
        </p:nvSpPr>
        <p:spPr>
          <a:xfrm>
            <a:off x="66500" y="1707100"/>
            <a:ext cx="9023400" cy="3369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lt1"/>
                </a:solidFill>
                <a:highlight>
                  <a:schemeClr val="accent4"/>
                </a:highlight>
              </a:rPr>
              <a:t>OVER THE NET FAULT BY BLOCKER</a:t>
            </a:r>
            <a:endParaRPr>
              <a:solidFill>
                <a:schemeClr val="lt1"/>
              </a:solidFill>
              <a:highlight>
                <a:schemeClr val="accent4"/>
              </a:highlight>
            </a:endParaRPr>
          </a:p>
          <a:p>
            <a:pPr indent="0" lvl="0" marL="0" rtl="0" algn="l">
              <a:spcBef>
                <a:spcPts val="1200"/>
              </a:spcBef>
              <a:spcAft>
                <a:spcPts val="0"/>
              </a:spcAft>
              <a:buNone/>
            </a:pPr>
            <a:r>
              <a:t/>
            </a:r>
            <a:endParaRPr>
              <a:solidFill>
                <a:schemeClr val="lt1"/>
              </a:solidFill>
              <a:highlight>
                <a:schemeClr val="accent4"/>
              </a:highlight>
            </a:endParaRPr>
          </a:p>
          <a:p>
            <a:pPr indent="0" lvl="0" marL="0" rtl="0" algn="l">
              <a:spcBef>
                <a:spcPts val="1200"/>
              </a:spcBef>
              <a:spcAft>
                <a:spcPts val="1200"/>
              </a:spcAft>
              <a:buNone/>
            </a:pPr>
            <a:r>
              <a:rPr lang="en">
                <a:solidFill>
                  <a:schemeClr val="dk1"/>
                </a:solidFill>
                <a:highlight>
                  <a:schemeClr val="lt1"/>
                </a:highlight>
              </a:rPr>
              <a:t>COMMENT: Team B blocker illegally contacts the ball which is completely on the opponent’s side of the net. The double contact by Team A’s setter was legal since the ball remained on Team A’s side of the net for a Team A player to next play the ball. (9-5-1c, 9-6-3)</a:t>
            </a:r>
            <a:endParaRPr>
              <a:solidFill>
                <a:schemeClr val="dk1"/>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350"/>
            <a:ext cx="8520600" cy="9735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6: Team A’s back-row setter jumps to set a second ball above the height of the net and double contacts the ball directly into the hands of a Team B blocker after the ball has entered the plane of the net.</a:t>
            </a:r>
            <a:endParaRPr/>
          </a:p>
        </p:txBody>
      </p:sp>
      <p:sp>
        <p:nvSpPr>
          <p:cNvPr id="100" name="Google Shape;100;p20"/>
          <p:cNvSpPr txBox="1"/>
          <p:nvPr>
            <p:ph idx="1" type="body"/>
          </p:nvPr>
        </p:nvSpPr>
        <p:spPr>
          <a:xfrm>
            <a:off x="88675" y="1684950"/>
            <a:ext cx="9001200" cy="3392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solidFill>
                <a:schemeClr val="lt1"/>
              </a:solidFill>
              <a:highlight>
                <a:srgbClr val="9900FF"/>
              </a:highlight>
            </a:endParaRPr>
          </a:p>
          <a:p>
            <a:pPr indent="0" lvl="0" marL="0" rtl="0" algn="l">
              <a:spcBef>
                <a:spcPts val="1200"/>
              </a:spcBef>
              <a:spcAft>
                <a:spcPts val="0"/>
              </a:spcAft>
              <a:buNone/>
            </a:pPr>
            <a:r>
              <a:rPr lang="en">
                <a:solidFill>
                  <a:schemeClr val="lt1"/>
                </a:solidFill>
                <a:highlight>
                  <a:srgbClr val="9900FF"/>
                </a:highlight>
              </a:rPr>
              <a:t>ILLEGAL BACK ROW ATTACK</a:t>
            </a:r>
            <a:endParaRPr>
              <a:solidFill>
                <a:schemeClr val="dk1"/>
              </a:solidFill>
              <a:highlight>
                <a:schemeClr val="lt1"/>
              </a:highlight>
            </a:endParaRPr>
          </a:p>
          <a:p>
            <a:pPr indent="0" lvl="0" marL="0" rtl="0" algn="l">
              <a:spcBef>
                <a:spcPts val="1200"/>
              </a:spcBef>
              <a:spcAft>
                <a:spcPts val="1200"/>
              </a:spcAft>
              <a:buNone/>
            </a:pPr>
            <a:r>
              <a:rPr lang="en">
                <a:solidFill>
                  <a:schemeClr val="dk1"/>
                </a:solidFill>
                <a:highlight>
                  <a:schemeClr val="lt1"/>
                </a:highlight>
              </a:rPr>
              <a:t>COMMENT: Team A’s setter commits an illegal attack as soon as the ball is legally contacted by the opponent, and this fault takes precedence over the double contact fault. (9-5-4)</a:t>
            </a:r>
            <a:endParaRPr>
              <a:solidFill>
                <a:schemeClr val="dk1"/>
              </a:solidFill>
              <a:highlight>
                <a:schemeClr val="lt1"/>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44350" y="0"/>
            <a:ext cx="9034500" cy="1017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SITUATION 7: No. 3 on the receiving team double contacts the ball on the first contact. The setter, No. 6, chases down the errant pass and double contacts the second team contact sending the ball spinning toward the team bench on the receiving team’s side of the net. In an attempt to keep the ball in the air, No. 12: </a:t>
            </a:r>
            <a:endParaRPr/>
          </a:p>
        </p:txBody>
      </p:sp>
      <p:sp>
        <p:nvSpPr>
          <p:cNvPr id="106" name="Google Shape;106;p21"/>
          <p:cNvSpPr txBox="1"/>
          <p:nvPr>
            <p:ph idx="1" type="body"/>
          </p:nvPr>
        </p:nvSpPr>
        <p:spPr>
          <a:xfrm>
            <a:off x="44350" y="2383300"/>
            <a:ext cx="9034500" cy="2715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(a) kicks the ball – redirecting the spinning ball over the net</a:t>
            </a:r>
            <a:endParaRPr>
              <a:solidFill>
                <a:schemeClr val="dk1"/>
              </a:solidFill>
            </a:endParaRPr>
          </a:p>
          <a:p>
            <a:pPr indent="0" lvl="0" marL="0" rtl="0" algn="l">
              <a:spcBef>
                <a:spcPts val="1200"/>
              </a:spcBef>
              <a:spcAft>
                <a:spcPts val="0"/>
              </a:spcAft>
              <a:buNone/>
            </a:pPr>
            <a:r>
              <a:rPr lang="en">
                <a:solidFill>
                  <a:schemeClr val="lt1"/>
                </a:solidFill>
                <a:highlight>
                  <a:schemeClr val="accent5"/>
                </a:highlight>
              </a:rPr>
              <a:t>LEGAL - PLAY CONTINUES</a:t>
            </a:r>
            <a:endParaRPr>
              <a:solidFill>
                <a:schemeClr val="lt1"/>
              </a:solidFill>
              <a:highlight>
                <a:schemeClr val="accent5"/>
              </a:highlight>
            </a:endParaRPr>
          </a:p>
          <a:p>
            <a:pPr indent="0" lvl="0" marL="0" rtl="0" algn="l">
              <a:spcBef>
                <a:spcPts val="1200"/>
              </a:spcBef>
              <a:spcAft>
                <a:spcPts val="0"/>
              </a:spcAft>
              <a:buNone/>
            </a:pPr>
            <a:r>
              <a:rPr lang="en">
                <a:solidFill>
                  <a:schemeClr val="dk1"/>
                </a:solidFill>
              </a:rPr>
              <a:t> (b) reaches out with a fist and punches the ball – redirecting the spinning ball over the net</a:t>
            </a:r>
            <a:endParaRPr>
              <a:solidFill>
                <a:schemeClr val="dk1"/>
              </a:solidFill>
            </a:endParaRPr>
          </a:p>
          <a:p>
            <a:pPr indent="0" lvl="0" marL="0" rtl="0" algn="l">
              <a:spcBef>
                <a:spcPts val="1200"/>
              </a:spcBef>
              <a:spcAft>
                <a:spcPts val="0"/>
              </a:spcAft>
              <a:buNone/>
            </a:pPr>
            <a:r>
              <a:rPr lang="en">
                <a:solidFill>
                  <a:schemeClr val="lt1"/>
                </a:solidFill>
                <a:highlight>
                  <a:schemeClr val="accent5"/>
                </a:highlight>
              </a:rPr>
              <a:t>LEGAL - PLAY CONTINUES</a:t>
            </a:r>
            <a:endParaRPr>
              <a:solidFill>
                <a:schemeClr val="dk1"/>
              </a:solidFill>
              <a:highlight>
                <a:schemeClr val="lt1"/>
              </a:highlight>
            </a:endParaRPr>
          </a:p>
          <a:p>
            <a:pPr indent="0" lvl="0" marL="0" rtl="0" algn="l">
              <a:spcBef>
                <a:spcPts val="1200"/>
              </a:spcBef>
              <a:spcAft>
                <a:spcPts val="1200"/>
              </a:spcAft>
              <a:buNone/>
            </a:pPr>
            <a:r>
              <a:rPr lang="en">
                <a:solidFill>
                  <a:schemeClr val="dk1"/>
                </a:solidFill>
                <a:highlight>
                  <a:srgbClr val="FFFF00"/>
                </a:highlight>
              </a:rPr>
              <a:t>As long as the third contact is legal – there is no fault on the play. (9-4-8)</a:t>
            </a:r>
            <a:endParaRPr>
              <a:solidFill>
                <a:schemeClr val="dk1"/>
              </a:solidFill>
              <a:highlight>
                <a:srgbClr val="FFFF00"/>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