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Bowlby One SC"/>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BowlbyOneSC-regular.fnt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3c0bd22d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3c0bd22d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c0bd22d8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3c0bd22d8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c0bd22d8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3c0bd22d8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c0bd22d85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3c0bd22d85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59e49caae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59e49caae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9e49caae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59e49caae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9e49caae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9e49caae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cdb703ed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3cdb703ed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59e49caae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59e49caae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3c0bd22d8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3c0bd22d8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3c0bd22d85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3c0bd22d85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c0bd22d85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c0bd22d85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3cdb703ed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3cdb703ed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3cdb703ed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3cdb703ed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3cdb703ed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3cdb703ed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c0bd22d8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3c0bd22d8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c0bd22d85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c0bd22d8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6.jpg"/><Relationship Id="rId5"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officiallydalco.com/collections/state-associations/tennessee?page=2"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8.png"/><Relationship Id="rId5"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421050"/>
            <a:ext cx="8520600" cy="1217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2023-2024 Rule Changes</a:t>
            </a:r>
            <a:endParaRPr b="1"/>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2328849" y="1969349"/>
            <a:ext cx="4785600" cy="3104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Clr>
                <a:schemeClr val="dk1"/>
              </a:buClr>
              <a:buSzPct val="45833"/>
              <a:buFont typeface="Arial"/>
              <a:buNone/>
            </a:pPr>
            <a:r>
              <a:rPr b="1" lang="en" sz="2400">
                <a:solidFill>
                  <a:srgbClr val="1155CC"/>
                </a:solidFill>
                <a:highlight>
                  <a:srgbClr val="FFFFFF"/>
                </a:highlight>
              </a:rPr>
              <a:t>7-1-2c (NEW):</a:t>
            </a:r>
            <a:endParaRPr>
              <a:solidFill>
                <a:srgbClr val="1155CC"/>
              </a:solidFill>
            </a:endParaRPr>
          </a:p>
        </p:txBody>
      </p:sp>
      <p:sp>
        <p:nvSpPr>
          <p:cNvPr id="120" name="Google Shape;12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3000">
                <a:solidFill>
                  <a:srgbClr val="5F5B61"/>
                </a:solidFill>
                <a:highlight>
                  <a:srgbClr val="FFFFFF"/>
                </a:highlight>
              </a:rPr>
              <a:t>Requires the head coach to indicate the playing captain with a “C” next to the player’s number on the lineup.</a:t>
            </a:r>
            <a:endParaRPr sz="3000">
              <a:solidFill>
                <a:srgbClr val="5F5B61"/>
              </a:solidFill>
              <a:highlight>
                <a:srgbClr val="FFFFFF"/>
              </a:highlight>
            </a:endParaRPr>
          </a:p>
          <a:p>
            <a:pPr indent="0" lvl="0" marL="0" rtl="0" algn="l">
              <a:spcBef>
                <a:spcPts val="1200"/>
              </a:spcBef>
              <a:spcAft>
                <a:spcPts val="1200"/>
              </a:spcAft>
              <a:buNone/>
            </a:pPr>
            <a:r>
              <a:rPr b="1" lang="en" sz="2400">
                <a:solidFill>
                  <a:srgbClr val="5F5B61"/>
                </a:solidFill>
                <a:highlight>
                  <a:srgbClr val="FFFFFF"/>
                </a:highlight>
              </a:rPr>
              <a:t>Rationale: </a:t>
            </a:r>
            <a:r>
              <a:rPr i="1" lang="en" sz="2400">
                <a:solidFill>
                  <a:srgbClr val="5F5B61"/>
                </a:solidFill>
                <a:highlight>
                  <a:srgbClr val="FFFFFF"/>
                </a:highlight>
              </a:rPr>
              <a:t>Aligns language in the Case Book and Officials Manual that requires playing captains to be indicated on the lineup. </a:t>
            </a:r>
            <a:endParaRPr i="1"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Clr>
                <a:schemeClr val="dk1"/>
              </a:buClr>
              <a:buSzPct val="45833"/>
              <a:buFont typeface="Arial"/>
              <a:buNone/>
            </a:pPr>
            <a:r>
              <a:rPr b="1" lang="en" sz="2400">
                <a:solidFill>
                  <a:srgbClr val="1155CC"/>
                </a:solidFill>
                <a:highlight>
                  <a:srgbClr val="FFFFFF"/>
                </a:highlight>
              </a:rPr>
              <a:t>11-2-1:</a:t>
            </a:r>
            <a:endParaRPr>
              <a:solidFill>
                <a:srgbClr val="1155CC"/>
              </a:solidFill>
            </a:endParaRPr>
          </a:p>
        </p:txBody>
      </p:sp>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3000">
                <a:solidFill>
                  <a:srgbClr val="5F5B61"/>
                </a:solidFill>
                <a:highlight>
                  <a:srgbClr val="FFFFFF"/>
                </a:highlight>
              </a:rPr>
              <a:t>Allows requests for time-outs by the head coach or playing captain to be signaled or verbalized.</a:t>
            </a:r>
            <a:endParaRPr sz="3000">
              <a:solidFill>
                <a:srgbClr val="5F5B61"/>
              </a:solidFill>
              <a:highlight>
                <a:srgbClr val="FFFFFF"/>
              </a:highlight>
            </a:endParaRPr>
          </a:p>
          <a:p>
            <a:pPr indent="0" lvl="0" marL="0" rtl="0" algn="l">
              <a:spcBef>
                <a:spcPts val="1200"/>
              </a:spcBef>
              <a:spcAft>
                <a:spcPts val="1200"/>
              </a:spcAft>
              <a:buNone/>
            </a:pPr>
            <a:r>
              <a:rPr b="1" lang="en" sz="2400">
                <a:solidFill>
                  <a:srgbClr val="5F5B61"/>
                </a:solidFill>
                <a:highlight>
                  <a:srgbClr val="FFFFFF"/>
                </a:highlight>
              </a:rPr>
              <a:t>Rationale: </a:t>
            </a:r>
            <a:r>
              <a:rPr i="1" lang="en" sz="2400">
                <a:solidFill>
                  <a:srgbClr val="5F5B61"/>
                </a:solidFill>
                <a:highlight>
                  <a:srgbClr val="FFFFFF"/>
                </a:highlight>
              </a:rPr>
              <a:t>Establishes that both verbal and non-verbal signals for a time-out are permitted.</a:t>
            </a:r>
            <a:endParaRPr i="1" sz="2400"/>
          </a:p>
        </p:txBody>
      </p:sp>
      <p:pic>
        <p:nvPicPr>
          <p:cNvPr id="127" name="Google Shape;127;p23"/>
          <p:cNvPicPr preferRelativeResize="0"/>
          <p:nvPr/>
        </p:nvPicPr>
        <p:blipFill>
          <a:blip r:embed="rId3">
            <a:alphaModFix/>
          </a:blip>
          <a:stretch>
            <a:fillRect/>
          </a:stretch>
        </p:blipFill>
        <p:spPr>
          <a:xfrm>
            <a:off x="3180888" y="3269025"/>
            <a:ext cx="2447925" cy="186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ctrTitle"/>
          </p:nvPr>
        </p:nvSpPr>
        <p:spPr>
          <a:xfrm>
            <a:off x="311700" y="744575"/>
            <a:ext cx="8520600" cy="1178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solidFill>
                  <a:srgbClr val="0000FF"/>
                </a:solidFill>
              </a:rPr>
              <a:t>2023-2024 Rule Changes</a:t>
            </a:r>
            <a:endParaRPr b="1">
              <a:solidFill>
                <a:srgbClr val="0000FF"/>
              </a:solidFill>
            </a:endParaRPr>
          </a:p>
        </p:txBody>
      </p:sp>
      <p:sp>
        <p:nvSpPr>
          <p:cNvPr id="133" name="Google Shape;133;p2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34" name="Google Shape;134;p24"/>
          <p:cNvPicPr preferRelativeResize="0"/>
          <p:nvPr/>
        </p:nvPicPr>
        <p:blipFill>
          <a:blip r:embed="rId3">
            <a:alphaModFix/>
          </a:blip>
          <a:stretch>
            <a:fillRect/>
          </a:stretch>
        </p:blipFill>
        <p:spPr>
          <a:xfrm>
            <a:off x="2303550" y="2215400"/>
            <a:ext cx="4416350" cy="2402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FF"/>
                </a:solidFill>
              </a:rPr>
              <a:t>2.1.9, 12.2.5 - Coaching Zone</a:t>
            </a:r>
            <a:endParaRPr sz="3000">
              <a:solidFill>
                <a:srgbClr val="0000FF"/>
              </a:solidFill>
            </a:endParaRPr>
          </a:p>
        </p:txBody>
      </p:sp>
      <p:sp>
        <p:nvSpPr>
          <p:cNvPr id="140" name="Google Shape;14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t>Creates a coaching zone defined by the libero replacement zone extending beyond the end line and sideline extended clarifying the area in which coaches can stand.</a:t>
            </a:r>
            <a:endParaRPr sz="2400"/>
          </a:p>
        </p:txBody>
      </p:sp>
      <p:pic>
        <p:nvPicPr>
          <p:cNvPr id="141" name="Google Shape;141;p25"/>
          <p:cNvPicPr preferRelativeResize="0"/>
          <p:nvPr/>
        </p:nvPicPr>
        <p:blipFill>
          <a:blip r:embed="rId3">
            <a:alphaModFix/>
          </a:blip>
          <a:stretch>
            <a:fillRect/>
          </a:stretch>
        </p:blipFill>
        <p:spPr>
          <a:xfrm>
            <a:off x="2824275" y="2461100"/>
            <a:ext cx="3576525" cy="2682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FF"/>
                </a:solidFill>
              </a:rPr>
              <a:t>4.1.7, 4.1 Penalties 1 - Jewelry Allowance</a:t>
            </a:r>
            <a:endParaRPr sz="3000">
              <a:solidFill>
                <a:srgbClr val="0000FF"/>
              </a:solidFill>
            </a:endParaRPr>
          </a:p>
        </p:txBody>
      </p:sp>
      <p:sp>
        <p:nvSpPr>
          <p:cNvPr id="147" name="Google Shape;14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400"/>
              <a:t>Allows small, secured </a:t>
            </a:r>
            <a:r>
              <a:rPr lang="en" sz="2400">
                <a:solidFill>
                  <a:srgbClr val="FF0000"/>
                </a:solidFill>
              </a:rPr>
              <a:t>STUD</a:t>
            </a:r>
            <a:r>
              <a:rPr lang="en" sz="2400"/>
              <a:t> or </a:t>
            </a:r>
            <a:r>
              <a:rPr lang="en" sz="2400">
                <a:solidFill>
                  <a:srgbClr val="FF0000"/>
                </a:solidFill>
              </a:rPr>
              <a:t>POST</a:t>
            </a:r>
            <a:r>
              <a:rPr lang="en" sz="2400"/>
              <a:t> jewelry to be worn </a:t>
            </a:r>
            <a:r>
              <a:rPr lang="en" sz="2400" u="sng"/>
              <a:t>above the chin</a:t>
            </a:r>
            <a:r>
              <a:rPr lang="en" sz="2400"/>
              <a:t> aligning with current trends in the sport.</a:t>
            </a:r>
            <a:r>
              <a:rPr lang="en"/>
              <a:t> </a:t>
            </a:r>
            <a:endParaRPr/>
          </a:p>
        </p:txBody>
      </p:sp>
      <p:pic>
        <p:nvPicPr>
          <p:cNvPr id="148" name="Google Shape;148;p26"/>
          <p:cNvPicPr preferRelativeResize="0"/>
          <p:nvPr/>
        </p:nvPicPr>
        <p:blipFill>
          <a:blip r:embed="rId3">
            <a:alphaModFix/>
          </a:blip>
          <a:stretch>
            <a:fillRect/>
          </a:stretch>
        </p:blipFill>
        <p:spPr>
          <a:xfrm>
            <a:off x="6314963" y="2574013"/>
            <a:ext cx="2143125" cy="2143125"/>
          </a:xfrm>
          <a:prstGeom prst="rect">
            <a:avLst/>
          </a:prstGeom>
          <a:noFill/>
          <a:ln>
            <a:noFill/>
          </a:ln>
        </p:spPr>
      </p:pic>
      <p:pic>
        <p:nvPicPr>
          <p:cNvPr id="149" name="Google Shape;149;p26"/>
          <p:cNvPicPr preferRelativeResize="0"/>
          <p:nvPr/>
        </p:nvPicPr>
        <p:blipFill>
          <a:blip r:embed="rId4">
            <a:alphaModFix/>
          </a:blip>
          <a:stretch>
            <a:fillRect/>
          </a:stretch>
        </p:blipFill>
        <p:spPr>
          <a:xfrm>
            <a:off x="618313" y="2537913"/>
            <a:ext cx="2143125" cy="2143125"/>
          </a:xfrm>
          <a:prstGeom prst="rect">
            <a:avLst/>
          </a:prstGeom>
          <a:noFill/>
          <a:ln>
            <a:noFill/>
          </a:ln>
        </p:spPr>
      </p:pic>
      <p:pic>
        <p:nvPicPr>
          <p:cNvPr id="150" name="Google Shape;150;p26"/>
          <p:cNvPicPr preferRelativeResize="0"/>
          <p:nvPr/>
        </p:nvPicPr>
        <p:blipFill>
          <a:blip r:embed="rId5">
            <a:alphaModFix/>
          </a:blip>
          <a:stretch>
            <a:fillRect/>
          </a:stretch>
        </p:blipFill>
        <p:spPr>
          <a:xfrm>
            <a:off x="3582036" y="2574025"/>
            <a:ext cx="2009191" cy="2143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FF"/>
                </a:solidFill>
              </a:rPr>
              <a:t>5.5.3b(11), 12.2.6 - Assistant Coach Standing</a:t>
            </a:r>
            <a:endParaRPr sz="3000">
              <a:solidFill>
                <a:srgbClr val="0000FF"/>
              </a:solidFill>
            </a:endParaRPr>
          </a:p>
        </p:txBody>
      </p:sp>
      <p:sp>
        <p:nvSpPr>
          <p:cNvPr id="156" name="Google Shape;15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Establishes that ONE assistant coach may stand within the coaching zone to provide instruction </a:t>
            </a:r>
            <a:r>
              <a:rPr lang="en" sz="2400" u="sng"/>
              <a:t>during dead-ball</a:t>
            </a:r>
            <a:r>
              <a:rPr lang="en" sz="2400"/>
              <a:t> situations ONLY. The assistant coach who stands may change throughout the match, but only ONE can stand at a time. </a:t>
            </a:r>
            <a:endParaRPr sz="2400"/>
          </a:p>
          <a:p>
            <a:pPr indent="0" lvl="0" marL="0" rtl="0" algn="l">
              <a:spcBef>
                <a:spcPts val="1200"/>
              </a:spcBef>
              <a:spcAft>
                <a:spcPts val="1200"/>
              </a:spcAft>
              <a:buNone/>
            </a:pPr>
            <a:r>
              <a:rPr i="1" lang="en" sz="1500">
                <a:highlight>
                  <a:srgbClr val="FFFF00"/>
                </a:highlight>
              </a:rPr>
              <a:t>Point of Emphasis: Once the R1 extends an arm for the authorization of serve, the assistant coach must return to the bench and may not stand again until the next dead ball.</a:t>
            </a:r>
            <a:r>
              <a:rPr i="1" lang="en" sz="1400"/>
              <a:t> </a:t>
            </a:r>
            <a:endParaRPr i="1"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2022-23 </a:t>
            </a:r>
            <a:r>
              <a:rPr lang="en" u="sng"/>
              <a:t>Clarification Note:</a:t>
            </a:r>
            <a:endParaRPr u="sng"/>
          </a:p>
        </p:txBody>
      </p:sp>
      <p:sp>
        <p:nvSpPr>
          <p:cNvPr id="162" name="Google Shape;162;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110000"/>
              </a:lnSpc>
              <a:spcBef>
                <a:spcPts val="1000"/>
              </a:spcBef>
              <a:spcAft>
                <a:spcPts val="0"/>
              </a:spcAft>
              <a:buClr>
                <a:schemeClr val="dk1"/>
              </a:buClr>
              <a:buSzPct val="36666"/>
              <a:buFont typeface="Arial"/>
              <a:buNone/>
            </a:pPr>
            <a:r>
              <a:rPr lang="en" sz="3000">
                <a:solidFill>
                  <a:schemeClr val="dk1"/>
                </a:solidFill>
              </a:rPr>
              <a:t>Assistant coaches shall remain seated on the bench during set except -</a:t>
            </a:r>
            <a:endParaRPr sz="3000">
              <a:solidFill>
                <a:schemeClr val="dk1"/>
              </a:solidFill>
            </a:endParaRPr>
          </a:p>
          <a:p>
            <a:pPr indent="0" lvl="0" marL="0" rtl="0" algn="l">
              <a:lnSpc>
                <a:spcPct val="110000"/>
              </a:lnSpc>
              <a:spcBef>
                <a:spcPts val="1000"/>
              </a:spcBef>
              <a:spcAft>
                <a:spcPts val="0"/>
              </a:spcAft>
              <a:buClr>
                <a:schemeClr val="dk1"/>
              </a:buClr>
              <a:buSzPct val="36666"/>
              <a:buFont typeface="Arial"/>
              <a:buNone/>
            </a:pPr>
            <a:r>
              <a:rPr i="1" lang="en" sz="3000" u="sng">
                <a:solidFill>
                  <a:srgbClr val="FF0000"/>
                </a:solidFill>
              </a:rPr>
              <a:t>During a dead ball</a:t>
            </a:r>
            <a:r>
              <a:rPr lang="en" sz="3000">
                <a:solidFill>
                  <a:schemeClr val="dk1"/>
                </a:solidFill>
              </a:rPr>
              <a:t> they can ask second referee to review accuracy of score, verify number of time-outs and/or number of subs used by their team, request serving order of their team, verify proper server or opponent. </a:t>
            </a:r>
            <a:endParaRPr sz="30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FF"/>
                </a:solidFill>
              </a:rPr>
              <a:t>WHY YOU READ YOUR RULEBOOK!!!</a:t>
            </a:r>
            <a:endParaRPr sz="3000">
              <a:solidFill>
                <a:srgbClr val="0000FF"/>
              </a:solidFill>
            </a:endParaRPr>
          </a:p>
        </p:txBody>
      </p:sp>
      <p:sp>
        <p:nvSpPr>
          <p:cNvPr id="168" name="Google Shape;168;p29"/>
          <p:cNvSpPr txBox="1"/>
          <p:nvPr>
            <p:ph idx="1" type="body"/>
          </p:nvPr>
        </p:nvSpPr>
        <p:spPr>
          <a:xfrm>
            <a:off x="311700" y="1152475"/>
            <a:ext cx="8520600" cy="384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FF"/>
                </a:solidFill>
              </a:rPr>
              <a:t>R2 Time-out Mechanics:</a:t>
            </a:r>
            <a:endParaRPr>
              <a:solidFill>
                <a:srgbClr val="0000FF"/>
              </a:solidFill>
            </a:endParaRPr>
          </a:p>
          <a:p>
            <a:pPr indent="0" lvl="0" marL="0" rtl="0" algn="l">
              <a:spcBef>
                <a:spcPts val="1200"/>
              </a:spcBef>
              <a:spcAft>
                <a:spcPts val="0"/>
              </a:spcAft>
              <a:buNone/>
            </a:pPr>
            <a:r>
              <a:rPr lang="en"/>
              <a:t>The second referee informs a coach of the number of time-outs used by showing the time-out signal, followed by the number of time-outs used, and then gives the ready-to-play </a:t>
            </a:r>
            <a:r>
              <a:rPr lang="en"/>
              <a:t>signal</a:t>
            </a:r>
            <a:r>
              <a:rPr lang="en"/>
              <a:t> to the first referee. (p.79 Casebook)</a:t>
            </a:r>
            <a:endParaRPr/>
          </a:p>
          <a:p>
            <a:pPr indent="0" lvl="0" marL="0" rtl="0" algn="l">
              <a:spcBef>
                <a:spcPts val="1200"/>
              </a:spcBef>
              <a:spcAft>
                <a:spcPts val="0"/>
              </a:spcAft>
              <a:buNone/>
            </a:pPr>
            <a:r>
              <a:t/>
            </a:r>
            <a:endParaRPr>
              <a:solidFill>
                <a:srgbClr val="0000FF"/>
              </a:solidFill>
            </a:endParaRPr>
          </a:p>
          <a:p>
            <a:pPr indent="0" lvl="0" marL="0" rtl="0" algn="l">
              <a:spcBef>
                <a:spcPts val="1200"/>
              </a:spcBef>
              <a:spcAft>
                <a:spcPts val="0"/>
              </a:spcAft>
              <a:buNone/>
            </a:pPr>
            <a:r>
              <a:rPr lang="en">
                <a:solidFill>
                  <a:srgbClr val="0000FF"/>
                </a:solidFill>
              </a:rPr>
              <a:t>Curtain:</a:t>
            </a:r>
            <a:endParaRPr>
              <a:solidFill>
                <a:srgbClr val="0000FF"/>
              </a:solidFill>
            </a:endParaRPr>
          </a:p>
          <a:p>
            <a:pPr indent="0" lvl="0" marL="0" rtl="0" algn="l">
              <a:spcBef>
                <a:spcPts val="1200"/>
              </a:spcBef>
              <a:spcAft>
                <a:spcPts val="0"/>
              </a:spcAft>
              <a:buNone/>
            </a:pPr>
            <a:r>
              <a:rPr lang="en">
                <a:solidFill>
                  <a:schemeClr val="dk1"/>
                </a:solidFill>
              </a:rPr>
              <a:t>2.3a (Rulebook) 2.4.2 Situation C (p.10 in Casebook)</a:t>
            </a:r>
            <a:endParaRPr>
              <a:solidFill>
                <a:schemeClr val="dk1"/>
              </a:solidFill>
            </a:endParaRPr>
          </a:p>
          <a:p>
            <a:pPr indent="0" lvl="0" marL="0" rtl="0" algn="l">
              <a:spcBef>
                <a:spcPts val="1200"/>
              </a:spcBef>
              <a:spcAft>
                <a:spcPts val="1200"/>
              </a:spcAft>
              <a:buNone/>
            </a:pPr>
            <a:r>
              <a:rPr lang="en"/>
              <a:t>The referees should address that the curtain is restricted and functions as a wall when reviewing the ground rules.</a:t>
            </a:r>
            <a:endParaRPr/>
          </a:p>
        </p:txBody>
      </p:sp>
      <p:pic>
        <p:nvPicPr>
          <p:cNvPr id="169" name="Google Shape;169;p29"/>
          <p:cNvPicPr preferRelativeResize="0"/>
          <p:nvPr/>
        </p:nvPicPr>
        <p:blipFill>
          <a:blip r:embed="rId3">
            <a:alphaModFix/>
          </a:blip>
          <a:stretch>
            <a:fillRect/>
          </a:stretch>
        </p:blipFill>
        <p:spPr>
          <a:xfrm>
            <a:off x="6298825" y="2468375"/>
            <a:ext cx="1602200" cy="160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78571"/>
              </a:lnSpc>
              <a:spcBef>
                <a:spcPts val="0"/>
              </a:spcBef>
              <a:spcAft>
                <a:spcPts val="1500"/>
              </a:spcAft>
              <a:buClr>
                <a:schemeClr val="dk1"/>
              </a:buClr>
              <a:buSzPts val="1100"/>
              <a:buFont typeface="Arial"/>
              <a:buNone/>
            </a:pPr>
            <a:r>
              <a:rPr b="1" lang="en" sz="3000">
                <a:solidFill>
                  <a:srgbClr val="9900FF"/>
                </a:solidFill>
                <a:highlight>
                  <a:srgbClr val="FFFFFF"/>
                </a:highlight>
              </a:rPr>
              <a:t>2023-24 Volleyball Points of Emphasis</a:t>
            </a:r>
            <a:endParaRPr sz="3000">
              <a:solidFill>
                <a:srgbClr val="9900FF"/>
              </a:solidFill>
            </a:endParaRPr>
          </a:p>
        </p:txBody>
      </p:sp>
      <p:sp>
        <p:nvSpPr>
          <p:cNvPr id="175" name="Google Shape;175;p30"/>
          <p:cNvSpPr txBox="1"/>
          <p:nvPr>
            <p:ph idx="1" type="body"/>
          </p:nvPr>
        </p:nvSpPr>
        <p:spPr>
          <a:xfrm>
            <a:off x="311700" y="933125"/>
            <a:ext cx="4839900" cy="4120200"/>
          </a:xfrm>
          <a:prstGeom prst="rect">
            <a:avLst/>
          </a:prstGeom>
        </p:spPr>
        <p:txBody>
          <a:bodyPr anchorCtr="0" anchor="t" bIns="91425" lIns="91425" spcFirstLastPara="1" rIns="91425" wrap="square" tIns="91425">
            <a:normAutofit lnSpcReduction="20000"/>
          </a:bodyPr>
          <a:lstStyle/>
          <a:p>
            <a:pPr indent="0" lvl="0" marL="914400" rtl="0" algn="l">
              <a:lnSpc>
                <a:spcPct val="142857"/>
              </a:lnSpc>
              <a:spcBef>
                <a:spcPts val="0"/>
              </a:spcBef>
              <a:spcAft>
                <a:spcPts val="0"/>
              </a:spcAft>
              <a:buNone/>
            </a:pPr>
            <a:r>
              <a:rPr lang="en" sz="2400" u="sng">
                <a:solidFill>
                  <a:srgbClr val="5F5B61"/>
                </a:solidFill>
                <a:highlight>
                  <a:srgbClr val="FFFFFF"/>
                </a:highlight>
              </a:rPr>
              <a:t>Use of Lineup Card</a:t>
            </a:r>
            <a:endParaRPr sz="2400" u="sng">
              <a:solidFill>
                <a:srgbClr val="5F5B61"/>
              </a:solidFill>
              <a:highlight>
                <a:srgbClr val="FFFFFF"/>
              </a:highlight>
            </a:endParaRPr>
          </a:p>
          <a:p>
            <a:pPr indent="-342900" lvl="0" marL="457200" rtl="0" algn="l">
              <a:lnSpc>
                <a:spcPct val="142857"/>
              </a:lnSpc>
              <a:spcBef>
                <a:spcPts val="2600"/>
              </a:spcBef>
              <a:spcAft>
                <a:spcPts val="0"/>
              </a:spcAft>
              <a:buClr>
                <a:srgbClr val="5F5B61"/>
              </a:buClr>
              <a:buSzPts val="1800"/>
              <a:buChar char="●"/>
            </a:pPr>
            <a:r>
              <a:rPr lang="en">
                <a:solidFill>
                  <a:srgbClr val="5F5B61"/>
                </a:solidFill>
                <a:highlight>
                  <a:srgbClr val="FFFFFF"/>
                </a:highlight>
              </a:rPr>
              <a:t>The </a:t>
            </a:r>
            <a:r>
              <a:rPr lang="en">
                <a:solidFill>
                  <a:srgbClr val="5F5B61"/>
                </a:solidFill>
                <a:highlight>
                  <a:srgbClr val="FFFFFF"/>
                </a:highlight>
              </a:rPr>
              <a:t>process</a:t>
            </a:r>
            <a:r>
              <a:rPr lang="en">
                <a:solidFill>
                  <a:srgbClr val="5F5B61"/>
                </a:solidFill>
                <a:highlight>
                  <a:srgbClr val="FFFFFF"/>
                </a:highlight>
              </a:rPr>
              <a:t> of using a lineup card should not be a distraction.</a:t>
            </a:r>
            <a:endParaRPr>
              <a:solidFill>
                <a:srgbClr val="5F5B61"/>
              </a:solidFill>
              <a:highlight>
                <a:srgbClr val="FFFFFF"/>
              </a:highlight>
            </a:endParaRPr>
          </a:p>
          <a:p>
            <a:pPr indent="-342900" lvl="0" marL="457200" rtl="0" algn="l">
              <a:lnSpc>
                <a:spcPct val="142857"/>
              </a:lnSpc>
              <a:spcBef>
                <a:spcPts val="0"/>
              </a:spcBef>
              <a:spcAft>
                <a:spcPts val="0"/>
              </a:spcAft>
              <a:buClr>
                <a:srgbClr val="5F5B61"/>
              </a:buClr>
              <a:buSzPts val="1800"/>
              <a:buChar char="●"/>
            </a:pPr>
            <a:r>
              <a:rPr lang="en">
                <a:solidFill>
                  <a:srgbClr val="5F5B61"/>
                </a:solidFill>
                <a:highlight>
                  <a:srgbClr val="FFFFFF"/>
                </a:highlight>
              </a:rPr>
              <a:t>The process should not hinder the tempo of the match. </a:t>
            </a:r>
            <a:endParaRPr>
              <a:solidFill>
                <a:srgbClr val="5F5B61"/>
              </a:solidFill>
              <a:highlight>
                <a:srgbClr val="FFFFFF"/>
              </a:highlight>
            </a:endParaRPr>
          </a:p>
          <a:p>
            <a:pPr indent="-342900" lvl="0" marL="457200" rtl="0" algn="l">
              <a:lnSpc>
                <a:spcPct val="142857"/>
              </a:lnSpc>
              <a:spcBef>
                <a:spcPts val="0"/>
              </a:spcBef>
              <a:spcAft>
                <a:spcPts val="0"/>
              </a:spcAft>
              <a:buClr>
                <a:srgbClr val="5F5B61"/>
              </a:buClr>
              <a:buSzPts val="1800"/>
              <a:buChar char="●"/>
            </a:pPr>
            <a:r>
              <a:rPr lang="en">
                <a:solidFill>
                  <a:srgbClr val="5F5B61"/>
                </a:solidFill>
                <a:highlight>
                  <a:srgbClr val="FFFFFF"/>
                </a:highlight>
              </a:rPr>
              <a:t>Always put the card/pencil away in pocket before signaling or giving the game back to the R1.  </a:t>
            </a:r>
            <a:endParaRPr>
              <a:solidFill>
                <a:srgbClr val="5F5B61"/>
              </a:solidFill>
              <a:highlight>
                <a:srgbClr val="FFFFFF"/>
              </a:highlight>
            </a:endParaRPr>
          </a:p>
          <a:p>
            <a:pPr indent="0" lvl="0" marL="0" rtl="0" algn="l">
              <a:spcBef>
                <a:spcPts val="2600"/>
              </a:spcBef>
              <a:spcAft>
                <a:spcPts val="1200"/>
              </a:spcAft>
              <a:buNone/>
            </a:pPr>
            <a:r>
              <a:t/>
            </a:r>
            <a:endParaRPr/>
          </a:p>
        </p:txBody>
      </p:sp>
      <p:pic>
        <p:nvPicPr>
          <p:cNvPr id="176" name="Google Shape;176;p30"/>
          <p:cNvPicPr preferRelativeResize="0"/>
          <p:nvPr/>
        </p:nvPicPr>
        <p:blipFill>
          <a:blip r:embed="rId3">
            <a:alphaModFix/>
          </a:blip>
          <a:stretch>
            <a:fillRect/>
          </a:stretch>
        </p:blipFill>
        <p:spPr>
          <a:xfrm>
            <a:off x="5151525" y="1348675"/>
            <a:ext cx="3740800" cy="2913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0" y="534825"/>
            <a:ext cx="8520600" cy="100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2022-2023 Rule Changes</a:t>
            </a:r>
            <a:endParaRPr b="1"/>
          </a:p>
        </p:txBody>
      </p:sp>
      <p:sp>
        <p:nvSpPr>
          <p:cNvPr id="62" name="Google Shape;62;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3" name="Google Shape;63;p14"/>
          <p:cNvPicPr preferRelativeResize="0"/>
          <p:nvPr/>
        </p:nvPicPr>
        <p:blipFill>
          <a:blip r:embed="rId3">
            <a:alphaModFix/>
          </a:blip>
          <a:stretch>
            <a:fillRect/>
          </a:stretch>
        </p:blipFill>
        <p:spPr>
          <a:xfrm>
            <a:off x="1495425" y="1657350"/>
            <a:ext cx="6153150" cy="320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92675" y="154700"/>
            <a:ext cx="8966400" cy="8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5FCBEF"/>
                </a:solidFill>
                <a:latin typeface="Bowlby One SC"/>
                <a:ea typeface="Bowlby One SC"/>
                <a:cs typeface="Bowlby One SC"/>
                <a:sym typeface="Bowlby One SC"/>
              </a:rPr>
              <a:t>NO SWITCHING BENCHES!</a:t>
            </a:r>
            <a:endParaRPr sz="4800">
              <a:latin typeface="Bowlby One SC"/>
              <a:ea typeface="Bowlby One SC"/>
              <a:cs typeface="Bowlby One SC"/>
              <a:sym typeface="Bowlby One SC"/>
            </a:endParaRPr>
          </a:p>
        </p:txBody>
      </p:sp>
      <p:sp>
        <p:nvSpPr>
          <p:cNvPr id="69" name="Google Shape;69;p15"/>
          <p:cNvSpPr txBox="1"/>
          <p:nvPr>
            <p:ph idx="1" type="body"/>
          </p:nvPr>
        </p:nvSpPr>
        <p:spPr>
          <a:xfrm>
            <a:off x="92675" y="1152475"/>
            <a:ext cx="8966400" cy="3921600"/>
          </a:xfrm>
          <a:prstGeom prst="rect">
            <a:avLst/>
          </a:prstGeom>
        </p:spPr>
        <p:txBody>
          <a:bodyPr anchorCtr="0" anchor="t" bIns="91425" lIns="91425" spcFirstLastPara="1" rIns="91425" wrap="square" tIns="91425">
            <a:normAutofit/>
          </a:bodyPr>
          <a:lstStyle/>
          <a:p>
            <a:pPr indent="0" lvl="0" marL="0" rtl="0" algn="l">
              <a:spcBef>
                <a:spcPts val="1000"/>
              </a:spcBef>
              <a:spcAft>
                <a:spcPts val="0"/>
              </a:spcAft>
              <a:buClr>
                <a:schemeClr val="dk1"/>
              </a:buClr>
              <a:buSzPts val="1100"/>
              <a:buFont typeface="Arial"/>
              <a:buNone/>
            </a:pPr>
            <a:r>
              <a:rPr lang="en" sz="3600">
                <a:solidFill>
                  <a:srgbClr val="404040"/>
                </a:solidFill>
                <a:latin typeface="Trebuchet MS"/>
                <a:ea typeface="Trebuchet MS"/>
                <a:cs typeface="Trebuchet MS"/>
                <a:sym typeface="Trebuchet MS"/>
              </a:rPr>
              <a:t>By</a:t>
            </a:r>
            <a:r>
              <a:rPr lang="en" sz="3600">
                <a:solidFill>
                  <a:srgbClr val="404040"/>
                </a:solidFill>
                <a:latin typeface="Trebuchet MS"/>
                <a:ea typeface="Trebuchet MS"/>
                <a:cs typeface="Trebuchet MS"/>
                <a:sym typeface="Trebuchet MS"/>
              </a:rPr>
              <a:t> TSSAA state association rules teams will not switch benches unless there is a distinct </a:t>
            </a:r>
            <a:r>
              <a:rPr lang="en" sz="3600">
                <a:solidFill>
                  <a:srgbClr val="404040"/>
                </a:solidFill>
                <a:latin typeface="Trebuchet MS"/>
                <a:ea typeface="Trebuchet MS"/>
                <a:cs typeface="Trebuchet MS"/>
                <a:sym typeface="Trebuchet MS"/>
              </a:rPr>
              <a:t>advantage</a:t>
            </a:r>
            <a:r>
              <a:rPr lang="en" sz="3600">
                <a:solidFill>
                  <a:srgbClr val="404040"/>
                </a:solidFill>
                <a:latin typeface="Trebuchet MS"/>
                <a:ea typeface="Trebuchet MS"/>
                <a:cs typeface="Trebuchet MS"/>
                <a:sym typeface="Trebuchet MS"/>
              </a:rPr>
              <a:t>.</a:t>
            </a:r>
            <a:endParaRPr sz="3600">
              <a:solidFill>
                <a:srgbClr val="404040"/>
              </a:solidFill>
              <a:latin typeface="Trebuchet MS"/>
              <a:ea typeface="Trebuchet MS"/>
              <a:cs typeface="Trebuchet MS"/>
              <a:sym typeface="Trebuchet MS"/>
            </a:endParaRPr>
          </a:p>
          <a:p>
            <a:pPr indent="0" lvl="0" marL="0" rtl="0" algn="l">
              <a:spcBef>
                <a:spcPts val="1000"/>
              </a:spcBef>
              <a:spcAft>
                <a:spcPts val="0"/>
              </a:spcAft>
              <a:buNone/>
            </a:pPr>
            <a:r>
              <a:t/>
            </a:r>
            <a:endParaRPr sz="2400">
              <a:solidFill>
                <a:srgbClr val="404040"/>
              </a:solidFill>
              <a:latin typeface="Trebuchet MS"/>
              <a:ea typeface="Trebuchet MS"/>
              <a:cs typeface="Trebuchet MS"/>
              <a:sym typeface="Trebuchet MS"/>
            </a:endParaRPr>
          </a:p>
          <a:p>
            <a:pPr indent="0" lvl="0" marL="0" rtl="0" algn="ctr">
              <a:spcBef>
                <a:spcPts val="1000"/>
              </a:spcBef>
              <a:spcAft>
                <a:spcPts val="0"/>
              </a:spcAft>
              <a:buClr>
                <a:schemeClr val="dk1"/>
              </a:buClr>
              <a:buSzPts val="1100"/>
              <a:buFont typeface="Arial"/>
              <a:buNone/>
            </a:pPr>
            <a:r>
              <a:t/>
            </a:r>
            <a:endParaRPr sz="2400">
              <a:solidFill>
                <a:srgbClr val="404040"/>
              </a:solidFill>
              <a:latin typeface="Trebuchet MS"/>
              <a:ea typeface="Trebuchet MS"/>
              <a:cs typeface="Trebuchet MS"/>
              <a:sym typeface="Trebuchet MS"/>
            </a:endParaRPr>
          </a:p>
          <a:p>
            <a:pPr indent="0" lvl="0" marL="0" rtl="0" algn="l">
              <a:spcBef>
                <a:spcPts val="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3073238" y="3124663"/>
            <a:ext cx="2619375" cy="1743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908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4800">
                <a:solidFill>
                  <a:srgbClr val="0000FF"/>
                </a:solidFill>
              </a:rPr>
              <a:t>New TSSAA Shirt:</a:t>
            </a:r>
            <a:endParaRPr sz="4800">
              <a:solidFill>
                <a:srgbClr val="0000FF"/>
              </a:solidFill>
            </a:endParaRPr>
          </a:p>
        </p:txBody>
      </p:sp>
      <p:sp>
        <p:nvSpPr>
          <p:cNvPr id="76" name="Google Shape;76;p16"/>
          <p:cNvSpPr txBox="1"/>
          <p:nvPr>
            <p:ph idx="1" type="body"/>
          </p:nvPr>
        </p:nvSpPr>
        <p:spPr>
          <a:xfrm>
            <a:off x="311700" y="1250425"/>
            <a:ext cx="8520600" cy="3801900"/>
          </a:xfrm>
          <a:prstGeom prst="rect">
            <a:avLst/>
          </a:prstGeom>
        </p:spPr>
        <p:txBody>
          <a:bodyPr anchorCtr="0" anchor="t" bIns="91425" lIns="91425" spcFirstLastPara="1" rIns="91425" wrap="square" tIns="91425">
            <a:normAutofit fontScale="25000"/>
          </a:bodyPr>
          <a:lstStyle/>
          <a:p>
            <a:pPr indent="0" lvl="0" marL="0" rtl="0" algn="l">
              <a:spcBef>
                <a:spcPts val="0"/>
              </a:spcBef>
              <a:spcAft>
                <a:spcPts val="0"/>
              </a:spcAft>
              <a:buNone/>
            </a:pPr>
            <a:r>
              <a:t/>
            </a:r>
            <a:endParaRPr sz="4350"/>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275"/>
              <a:buFont typeface="Arial"/>
              <a:buNone/>
            </a:pPr>
            <a:r>
              <a:t/>
            </a:r>
            <a:endParaRPr sz="4800"/>
          </a:p>
          <a:p>
            <a:pPr indent="0" lvl="0" marL="0" rtl="0" algn="l">
              <a:spcBef>
                <a:spcPts val="0"/>
              </a:spcBef>
              <a:spcAft>
                <a:spcPts val="0"/>
              </a:spcAft>
              <a:buNone/>
            </a:pPr>
            <a:r>
              <a:t/>
            </a:r>
            <a:endParaRPr/>
          </a:p>
          <a:p>
            <a:pPr indent="0" lvl="0" marL="0" rtl="0" algn="l">
              <a:spcBef>
                <a:spcPts val="1200"/>
              </a:spcBef>
              <a:spcAft>
                <a:spcPts val="0"/>
              </a:spcAft>
              <a:buNone/>
            </a:pPr>
            <a:r>
              <a:t/>
            </a:r>
            <a:endParaRPr sz="2850"/>
          </a:p>
          <a:p>
            <a:pPr indent="0" lvl="0" marL="0" rtl="0" algn="l">
              <a:spcBef>
                <a:spcPts val="1200"/>
              </a:spcBef>
              <a:spcAft>
                <a:spcPts val="0"/>
              </a:spcAft>
              <a:buNone/>
            </a:pPr>
            <a:r>
              <a:t/>
            </a:r>
            <a:endParaRPr sz="2850"/>
          </a:p>
          <a:p>
            <a:pPr indent="0" lvl="0" marL="0" rtl="0" algn="l">
              <a:spcBef>
                <a:spcPts val="1200"/>
              </a:spcBef>
              <a:spcAft>
                <a:spcPts val="0"/>
              </a:spcAft>
              <a:buNone/>
            </a:pPr>
            <a:r>
              <a:t/>
            </a:r>
            <a:endParaRPr sz="2850"/>
          </a:p>
          <a:p>
            <a:pPr indent="0" lvl="0" marL="0" rtl="0" algn="l">
              <a:spcBef>
                <a:spcPts val="1200"/>
              </a:spcBef>
              <a:spcAft>
                <a:spcPts val="0"/>
              </a:spcAft>
              <a:buNone/>
            </a:pPr>
            <a:r>
              <a:t/>
            </a:r>
            <a:endParaRPr sz="2850"/>
          </a:p>
          <a:p>
            <a:pPr indent="0" lvl="0" marL="0" rtl="0" algn="l">
              <a:spcBef>
                <a:spcPts val="1200"/>
              </a:spcBef>
              <a:spcAft>
                <a:spcPts val="0"/>
              </a:spcAft>
              <a:buNone/>
            </a:pPr>
            <a:r>
              <a:t/>
            </a:r>
            <a:endParaRPr sz="2850"/>
          </a:p>
          <a:p>
            <a:pPr indent="0" lvl="0" marL="0" rtl="0" algn="l">
              <a:spcBef>
                <a:spcPts val="1200"/>
              </a:spcBef>
              <a:spcAft>
                <a:spcPts val="0"/>
              </a:spcAft>
              <a:buNone/>
            </a:pPr>
            <a:r>
              <a:rPr lang="en" sz="7350" u="sng">
                <a:solidFill>
                  <a:schemeClr val="hlink"/>
                </a:solidFill>
                <a:hlinkClick r:id="rId3"/>
              </a:rPr>
              <a:t>https://officiallydalco.com/collections/state-associations/tennessee?page=2</a:t>
            </a:r>
            <a:endParaRPr sz="7350"/>
          </a:p>
          <a:p>
            <a:pPr indent="0" lvl="0" marL="0" rtl="0" algn="l">
              <a:spcBef>
                <a:spcPts val="1200"/>
              </a:spcBef>
              <a:spcAft>
                <a:spcPts val="0"/>
              </a:spcAft>
              <a:buNone/>
            </a:pPr>
            <a:r>
              <a:t/>
            </a:r>
            <a:endParaRPr sz="2850"/>
          </a:p>
          <a:p>
            <a:pPr indent="0" lvl="0" marL="0" rtl="0" algn="l">
              <a:spcBef>
                <a:spcPts val="1200"/>
              </a:spcBef>
              <a:spcAft>
                <a:spcPts val="1200"/>
              </a:spcAft>
              <a:buNone/>
            </a:pPr>
            <a:r>
              <a:t/>
            </a:r>
            <a:endParaRPr sz="5450"/>
          </a:p>
        </p:txBody>
      </p:sp>
      <p:pic>
        <p:nvPicPr>
          <p:cNvPr id="77" name="Google Shape;77;p16"/>
          <p:cNvPicPr preferRelativeResize="0"/>
          <p:nvPr/>
        </p:nvPicPr>
        <p:blipFill>
          <a:blip r:embed="rId4">
            <a:alphaModFix/>
          </a:blip>
          <a:stretch>
            <a:fillRect/>
          </a:stretch>
        </p:blipFill>
        <p:spPr>
          <a:xfrm>
            <a:off x="3703449" y="1298275"/>
            <a:ext cx="1780300" cy="2313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400">
                <a:solidFill>
                  <a:srgbClr val="1155CC"/>
                </a:solidFill>
                <a:highlight>
                  <a:srgbClr val="FFFFFF"/>
                </a:highlight>
              </a:rPr>
              <a:t>3-1-3 PENALTY, 4-2 PENALTY 3:</a:t>
            </a:r>
            <a:endParaRPr sz="2400">
              <a:solidFill>
                <a:srgbClr val="1155CC"/>
              </a:solidFill>
            </a:endParaRPr>
          </a:p>
        </p:txBody>
      </p:sp>
      <p:sp>
        <p:nvSpPr>
          <p:cNvPr id="83" name="Google Shape;83;p17"/>
          <p:cNvSpPr txBox="1"/>
          <p:nvPr>
            <p:ph idx="1" type="body"/>
          </p:nvPr>
        </p:nvSpPr>
        <p:spPr>
          <a:xfrm>
            <a:off x="311700" y="1152475"/>
            <a:ext cx="8520600" cy="378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5F5B61"/>
                </a:solidFill>
                <a:highlight>
                  <a:srgbClr val="FFFFFF"/>
                </a:highlight>
              </a:rPr>
              <a:t>Adds language allowing state associations to determine the appropriate action/penalty when padding requirements are not met and a team does not have six legal uniforms.</a:t>
            </a:r>
            <a:endParaRPr sz="3000">
              <a:solidFill>
                <a:srgbClr val="5F5B61"/>
              </a:solidFill>
              <a:highlight>
                <a:srgbClr val="FFFFFF"/>
              </a:highlight>
            </a:endParaRPr>
          </a:p>
          <a:p>
            <a:pPr indent="0" lvl="0" marL="0" rtl="0" algn="l">
              <a:spcBef>
                <a:spcPts val="1200"/>
              </a:spcBef>
              <a:spcAft>
                <a:spcPts val="1200"/>
              </a:spcAft>
              <a:buNone/>
            </a:pPr>
            <a:r>
              <a:rPr b="1" lang="en" sz="2400">
                <a:solidFill>
                  <a:srgbClr val="5F5B61"/>
                </a:solidFill>
                <a:highlight>
                  <a:srgbClr val="FFFFFF"/>
                </a:highlight>
              </a:rPr>
              <a:t>Rationale: </a:t>
            </a:r>
            <a:r>
              <a:rPr i="1" lang="en" sz="2400">
                <a:solidFill>
                  <a:srgbClr val="5F5B61"/>
                </a:solidFill>
                <a:highlight>
                  <a:srgbClr val="FFFFFF"/>
                </a:highlight>
              </a:rPr>
              <a:t>Clarifies that state associations have the authority to determine the action and/or penalty(s), if necessary, to address these issues.</a:t>
            </a:r>
            <a:endParaRPr i="1" sz="2400"/>
          </a:p>
        </p:txBody>
      </p:sp>
      <p:pic>
        <p:nvPicPr>
          <p:cNvPr id="84" name="Google Shape;84;p17"/>
          <p:cNvPicPr preferRelativeResize="0"/>
          <p:nvPr/>
        </p:nvPicPr>
        <p:blipFill>
          <a:blip r:embed="rId3">
            <a:alphaModFix/>
          </a:blip>
          <a:stretch>
            <a:fillRect/>
          </a:stretch>
        </p:blipFill>
        <p:spPr>
          <a:xfrm>
            <a:off x="5203676" y="68424"/>
            <a:ext cx="1185350" cy="1185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8"/>
          <p:cNvPicPr preferRelativeResize="0"/>
          <p:nvPr/>
        </p:nvPicPr>
        <p:blipFill>
          <a:blip r:embed="rId3">
            <a:alphaModFix/>
          </a:blip>
          <a:stretch>
            <a:fillRect/>
          </a:stretch>
        </p:blipFill>
        <p:spPr>
          <a:xfrm>
            <a:off x="1143000" y="0"/>
            <a:ext cx="6858000" cy="5234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147925"/>
            <a:ext cx="8520600" cy="580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4.1.6 </a:t>
            </a:r>
            <a:r>
              <a:rPr lang="en" u="sng"/>
              <a:t>Clarification Notes:</a:t>
            </a:r>
            <a:endParaRPr u="sng"/>
          </a:p>
        </p:txBody>
      </p:sp>
      <p:sp>
        <p:nvSpPr>
          <p:cNvPr id="97" name="Google Shape;97;p19"/>
          <p:cNvSpPr txBox="1"/>
          <p:nvPr>
            <p:ph idx="1" type="body"/>
          </p:nvPr>
        </p:nvSpPr>
        <p:spPr>
          <a:xfrm>
            <a:off x="311700" y="728425"/>
            <a:ext cx="6523800" cy="42672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Clr>
                <a:schemeClr val="dk1"/>
              </a:buClr>
              <a:buSzPct val="37288"/>
              <a:buFont typeface="Arial"/>
              <a:buNone/>
            </a:pPr>
            <a:r>
              <a:rPr lang="en" sz="2950">
                <a:solidFill>
                  <a:srgbClr val="404040"/>
                </a:solidFill>
                <a:latin typeface="Trebuchet MS"/>
                <a:ea typeface="Trebuchet MS"/>
                <a:cs typeface="Trebuchet MS"/>
                <a:sym typeface="Trebuchet MS"/>
              </a:rPr>
              <a:t>Allows the wearing of religious headwear during competition that fits securely and is made of non-abrasive of soft materials.</a:t>
            </a:r>
            <a:r>
              <a:rPr lang="en" sz="3200">
                <a:solidFill>
                  <a:srgbClr val="404040"/>
                </a:solidFill>
                <a:latin typeface="Trebuchet MS"/>
                <a:ea typeface="Trebuchet MS"/>
                <a:cs typeface="Trebuchet MS"/>
                <a:sym typeface="Trebuchet MS"/>
              </a:rPr>
              <a:t> </a:t>
            </a:r>
            <a:r>
              <a:rPr lang="en" sz="3000">
                <a:solidFill>
                  <a:srgbClr val="404040"/>
                </a:solidFill>
                <a:highlight>
                  <a:schemeClr val="lt1"/>
                </a:highlight>
              </a:rPr>
              <a:t>Allows hair adornments provided they are securely fastened and do not present a safety hazard while eliminating the length limitation of 2 inches for bobby pins, flat clips and flat barrettes.</a:t>
            </a:r>
            <a:endParaRPr sz="3000">
              <a:solidFill>
                <a:srgbClr val="404040"/>
              </a:solidFill>
              <a:highlight>
                <a:schemeClr val="lt1"/>
              </a:highlight>
            </a:endParaRPr>
          </a:p>
          <a:p>
            <a:pPr indent="0" lvl="0" marL="0" rtl="0" algn="l">
              <a:spcBef>
                <a:spcPts val="1200"/>
              </a:spcBef>
              <a:spcAft>
                <a:spcPts val="0"/>
              </a:spcAft>
              <a:buClr>
                <a:schemeClr val="dk1"/>
              </a:buClr>
              <a:buSzPct val="45833"/>
              <a:buFont typeface="Arial"/>
              <a:buNone/>
            </a:pPr>
            <a:r>
              <a:rPr b="1" lang="en" sz="2400">
                <a:solidFill>
                  <a:srgbClr val="5F5B61"/>
                </a:solidFill>
                <a:highlight>
                  <a:schemeClr val="lt1"/>
                </a:highlight>
              </a:rPr>
              <a:t>Rationale: </a:t>
            </a:r>
            <a:r>
              <a:rPr i="1" lang="en" sz="2400">
                <a:solidFill>
                  <a:srgbClr val="5F5B61"/>
                </a:solidFill>
                <a:highlight>
                  <a:schemeClr val="lt1"/>
                </a:highlight>
              </a:rPr>
              <a:t>Creates inclusivity of hair styles while maintaining that the risk of injury to the athlete, teammates and opponents should not be compromised.</a:t>
            </a:r>
            <a:endParaRPr sz="2400">
              <a:solidFill>
                <a:schemeClr val="dk1"/>
              </a:solidFill>
            </a:endParaRPr>
          </a:p>
          <a:p>
            <a:pPr indent="0" lvl="0" marL="0" rtl="0" algn="l">
              <a:lnSpc>
                <a:spcPct val="120000"/>
              </a:lnSpc>
              <a:spcBef>
                <a:spcPts val="1200"/>
              </a:spcBef>
              <a:spcAft>
                <a:spcPts val="0"/>
              </a:spcAft>
              <a:buNone/>
            </a:pPr>
            <a:r>
              <a:rPr b="1" lang="en" sz="2400">
                <a:solidFill>
                  <a:srgbClr val="FF0000"/>
                </a:solidFill>
              </a:rPr>
              <a:t>Head coverings worn for MEDICAL reasons require state association </a:t>
            </a:r>
            <a:endParaRPr b="1" sz="2400">
              <a:solidFill>
                <a:srgbClr val="FF0000"/>
              </a:solidFill>
            </a:endParaRPr>
          </a:p>
          <a:p>
            <a:pPr indent="0" lvl="0" marL="0" rtl="0" algn="l">
              <a:lnSpc>
                <a:spcPct val="120000"/>
              </a:lnSpc>
              <a:spcBef>
                <a:spcPts val="1000"/>
              </a:spcBef>
              <a:spcAft>
                <a:spcPts val="0"/>
              </a:spcAft>
              <a:buClr>
                <a:schemeClr val="dk1"/>
              </a:buClr>
              <a:buSzPct val="45833"/>
              <a:buFont typeface="Arial"/>
              <a:buNone/>
            </a:pPr>
            <a:r>
              <a:rPr b="1" lang="en" sz="2400">
                <a:solidFill>
                  <a:srgbClr val="FF0000"/>
                </a:solidFill>
              </a:rPr>
              <a:t>approval.</a:t>
            </a:r>
            <a:endParaRPr b="1" sz="2400">
              <a:solidFill>
                <a:srgbClr val="FF0000"/>
              </a:solidFill>
            </a:endParaRPr>
          </a:p>
          <a:p>
            <a:pPr indent="0" lvl="0" marL="0" rtl="0" algn="l">
              <a:spcBef>
                <a:spcPts val="0"/>
              </a:spcBef>
              <a:spcAft>
                <a:spcPts val="1200"/>
              </a:spcAft>
              <a:buNone/>
            </a:pPr>
            <a:r>
              <a:t/>
            </a:r>
            <a:endParaRPr/>
          </a:p>
        </p:txBody>
      </p:sp>
      <p:pic>
        <p:nvPicPr>
          <p:cNvPr id="98" name="Google Shape;98;p19"/>
          <p:cNvPicPr preferRelativeResize="0"/>
          <p:nvPr/>
        </p:nvPicPr>
        <p:blipFill>
          <a:blip r:embed="rId3">
            <a:alphaModFix/>
          </a:blip>
          <a:stretch>
            <a:fillRect/>
          </a:stretch>
        </p:blipFill>
        <p:spPr>
          <a:xfrm>
            <a:off x="6744950" y="3760125"/>
            <a:ext cx="1971075" cy="1311700"/>
          </a:xfrm>
          <a:prstGeom prst="rect">
            <a:avLst/>
          </a:prstGeom>
          <a:noFill/>
          <a:ln>
            <a:noFill/>
          </a:ln>
        </p:spPr>
      </p:pic>
      <p:pic>
        <p:nvPicPr>
          <p:cNvPr id="99" name="Google Shape;99;p19"/>
          <p:cNvPicPr preferRelativeResize="0"/>
          <p:nvPr/>
        </p:nvPicPr>
        <p:blipFill>
          <a:blip r:embed="rId4">
            <a:alphaModFix/>
          </a:blip>
          <a:stretch>
            <a:fillRect/>
          </a:stretch>
        </p:blipFill>
        <p:spPr>
          <a:xfrm>
            <a:off x="7532650" y="45850"/>
            <a:ext cx="1183375" cy="2606850"/>
          </a:xfrm>
          <a:prstGeom prst="rect">
            <a:avLst/>
          </a:prstGeom>
          <a:noFill/>
          <a:ln>
            <a:noFill/>
          </a:ln>
        </p:spPr>
      </p:pic>
      <p:pic>
        <p:nvPicPr>
          <p:cNvPr id="100" name="Google Shape;100;p19"/>
          <p:cNvPicPr preferRelativeResize="0"/>
          <p:nvPr/>
        </p:nvPicPr>
        <p:blipFill>
          <a:blip r:embed="rId5">
            <a:alphaModFix/>
          </a:blip>
          <a:stretch>
            <a:fillRect/>
          </a:stretch>
        </p:blipFill>
        <p:spPr>
          <a:xfrm>
            <a:off x="5783175" y="69195"/>
            <a:ext cx="1539300" cy="1113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400">
                <a:solidFill>
                  <a:srgbClr val="1155CC"/>
                </a:solidFill>
                <a:highlight>
                  <a:srgbClr val="FFFFFF"/>
                </a:highlight>
              </a:rPr>
              <a:t>4-2-1f:</a:t>
            </a:r>
            <a:endParaRPr sz="2400">
              <a:solidFill>
                <a:srgbClr val="1155CC"/>
              </a:solidFill>
            </a:endParaRPr>
          </a:p>
        </p:txBody>
      </p:sp>
      <p:sp>
        <p:nvSpPr>
          <p:cNvPr id="106" name="Google Shape;106;p20"/>
          <p:cNvSpPr txBox="1"/>
          <p:nvPr>
            <p:ph idx="1" type="body"/>
          </p:nvPr>
        </p:nvSpPr>
        <p:spPr>
          <a:xfrm>
            <a:off x="311700" y="1152475"/>
            <a:ext cx="8520600" cy="377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3000">
                <a:solidFill>
                  <a:srgbClr val="5F5B61"/>
                </a:solidFill>
                <a:highlight>
                  <a:srgbClr val="FFFFFF"/>
                </a:highlight>
              </a:rPr>
              <a:t>Eliminates the manufacturer logo/trademark/reference restrictions on the waistband</a:t>
            </a:r>
            <a:r>
              <a:rPr b="1" lang="en" sz="3000">
                <a:solidFill>
                  <a:srgbClr val="5F5B61"/>
                </a:solidFill>
                <a:highlight>
                  <a:srgbClr val="FFFFFF"/>
                </a:highlight>
              </a:rPr>
              <a:t> ONLY</a:t>
            </a:r>
            <a:r>
              <a:rPr lang="en" sz="3000">
                <a:solidFill>
                  <a:srgbClr val="5F5B61"/>
                </a:solidFill>
                <a:highlight>
                  <a:srgbClr val="FFFFFF"/>
                </a:highlight>
              </a:rPr>
              <a:t> of the uniform bottom.</a:t>
            </a:r>
            <a:endParaRPr sz="3000">
              <a:solidFill>
                <a:srgbClr val="5F5B61"/>
              </a:solidFill>
              <a:highlight>
                <a:srgbClr val="FFFFFF"/>
              </a:highlight>
            </a:endParaRPr>
          </a:p>
          <a:p>
            <a:pPr indent="0" lvl="0" marL="0" rtl="0" algn="l">
              <a:spcBef>
                <a:spcPts val="1200"/>
              </a:spcBef>
              <a:spcAft>
                <a:spcPts val="1200"/>
              </a:spcAft>
              <a:buNone/>
            </a:pPr>
            <a:r>
              <a:rPr b="1" lang="en" sz="2400">
                <a:solidFill>
                  <a:srgbClr val="5F5B61"/>
                </a:solidFill>
                <a:highlight>
                  <a:srgbClr val="FFFFFF"/>
                </a:highlight>
              </a:rPr>
              <a:t>Rationale: </a:t>
            </a:r>
            <a:r>
              <a:rPr i="1" lang="en" sz="2400">
                <a:solidFill>
                  <a:srgbClr val="5F5B61"/>
                </a:solidFill>
                <a:highlight>
                  <a:srgbClr val="FFFFFF"/>
                </a:highlight>
              </a:rPr>
              <a:t>Allows for multiple and eliminates size restrictions of manufacturer logos/trademarks/references on the uniform waistband </a:t>
            </a:r>
            <a:r>
              <a:rPr b="1" i="1" lang="en" sz="2400">
                <a:solidFill>
                  <a:srgbClr val="5F5B61"/>
                </a:solidFill>
                <a:highlight>
                  <a:srgbClr val="FFFFFF"/>
                </a:highlight>
              </a:rPr>
              <a:t>ONLY</a:t>
            </a:r>
            <a:r>
              <a:rPr i="1" lang="en" sz="2400">
                <a:solidFill>
                  <a:srgbClr val="5F5B61"/>
                </a:solidFill>
                <a:highlight>
                  <a:srgbClr val="FFFFFF"/>
                </a:highlight>
              </a:rPr>
              <a:t>, minimizing issues related to illegal uniform bottoms.</a:t>
            </a:r>
            <a:endParaRPr i="1" sz="2400"/>
          </a:p>
        </p:txBody>
      </p:sp>
      <p:pic>
        <p:nvPicPr>
          <p:cNvPr id="107" name="Google Shape;107;p20"/>
          <p:cNvPicPr preferRelativeResize="0"/>
          <p:nvPr/>
        </p:nvPicPr>
        <p:blipFill>
          <a:blip r:embed="rId3">
            <a:alphaModFix/>
          </a:blip>
          <a:stretch>
            <a:fillRect/>
          </a:stretch>
        </p:blipFill>
        <p:spPr>
          <a:xfrm>
            <a:off x="6375350" y="0"/>
            <a:ext cx="1680275" cy="1680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Clr>
                <a:schemeClr val="dk1"/>
              </a:buClr>
              <a:buSzPts val="1100"/>
              <a:buFont typeface="Arial"/>
              <a:buNone/>
            </a:pPr>
            <a:r>
              <a:rPr b="1" lang="en" sz="2400">
                <a:solidFill>
                  <a:srgbClr val="1155CC"/>
                </a:solidFill>
                <a:highlight>
                  <a:srgbClr val="FFFFFF"/>
                </a:highlight>
              </a:rPr>
              <a:t>5-6-3b, e; 5-7-3e:</a:t>
            </a:r>
            <a:endParaRPr sz="2400">
              <a:solidFill>
                <a:srgbClr val="1155CC"/>
              </a:solidFill>
            </a:endParaRPr>
          </a:p>
        </p:txBody>
      </p:sp>
      <p:sp>
        <p:nvSpPr>
          <p:cNvPr id="113" name="Google Shape;113;p21"/>
          <p:cNvSpPr txBox="1"/>
          <p:nvPr>
            <p:ph idx="1" type="body"/>
          </p:nvPr>
        </p:nvSpPr>
        <p:spPr>
          <a:xfrm>
            <a:off x="0" y="933125"/>
            <a:ext cx="9080700" cy="40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rgbClr val="5F5B61"/>
                </a:solidFill>
                <a:highlight>
                  <a:srgbClr val="FFFFFF"/>
                </a:highlight>
              </a:rPr>
              <a:t>Eliminates the sounding of the audio device when an improper server or an illegal libero replacement is recognized by the official’s table and establishes that the official scorer shall notify the second referee during the first dead ball.</a:t>
            </a:r>
            <a:endParaRPr sz="3000">
              <a:solidFill>
                <a:srgbClr val="5F5B61"/>
              </a:solidFill>
              <a:highlight>
                <a:srgbClr val="FFFFFF"/>
              </a:highlight>
            </a:endParaRPr>
          </a:p>
          <a:p>
            <a:pPr indent="0" lvl="0" marL="0" rtl="0" algn="l">
              <a:spcBef>
                <a:spcPts val="1200"/>
              </a:spcBef>
              <a:spcAft>
                <a:spcPts val="1200"/>
              </a:spcAft>
              <a:buNone/>
            </a:pPr>
            <a:r>
              <a:rPr b="1" lang="en" sz="2400">
                <a:solidFill>
                  <a:srgbClr val="5F5B61"/>
                </a:solidFill>
                <a:highlight>
                  <a:srgbClr val="FFFFFF"/>
                </a:highlight>
              </a:rPr>
              <a:t>Rationale: </a:t>
            </a:r>
            <a:r>
              <a:rPr i="1" lang="en" sz="2400">
                <a:solidFill>
                  <a:srgbClr val="5F5B61"/>
                </a:solidFill>
                <a:highlight>
                  <a:srgbClr val="FFFFFF"/>
                </a:highlight>
              </a:rPr>
              <a:t>Allows the match to continue without interruption until the second referee is notified and can verify the improper server/illegal replacement during the next dead ball.</a:t>
            </a:r>
            <a:endParaRPr i="1" sz="2400"/>
          </a:p>
        </p:txBody>
      </p:sp>
      <p:pic>
        <p:nvPicPr>
          <p:cNvPr id="114" name="Google Shape;114;p21"/>
          <p:cNvPicPr preferRelativeResize="0"/>
          <p:nvPr/>
        </p:nvPicPr>
        <p:blipFill>
          <a:blip r:embed="rId3">
            <a:alphaModFix/>
          </a:blip>
          <a:stretch>
            <a:fillRect/>
          </a:stretch>
        </p:blipFill>
        <p:spPr>
          <a:xfrm>
            <a:off x="4746074" y="26849"/>
            <a:ext cx="1040875" cy="1001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