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Roboto"/>
      <p:regular r:id="rId12"/>
      <p:bold r:id="rId13"/>
      <p:italic r:id="rId14"/>
      <p:boldItalic r:id="rId15"/>
    </p:embeddedFont>
    <p:embeddedFont>
      <p:font typeface="Acme"/>
      <p:regular r:id="rId16"/>
    </p:embeddedFont>
    <p:embeddedFont>
      <p:font typeface="Bubblegum Sans"/>
      <p:regular r:id="rId17"/>
    </p:embeddedFont>
    <p:embeddedFont>
      <p:font typeface="Schoolbell"/>
      <p:regular r:id="rId18"/>
    </p:embeddedFont>
    <p:embeddedFont>
      <p:font typeface="Bowlby One SC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17" Type="http://schemas.openxmlformats.org/officeDocument/2006/relationships/font" Target="fonts/BubblegumSans-regular.fntdata"/><Relationship Id="rId16" Type="http://schemas.openxmlformats.org/officeDocument/2006/relationships/font" Target="fonts/Acme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BowlbyOneSC-regular.fntdata"/><Relationship Id="rId6" Type="http://schemas.openxmlformats.org/officeDocument/2006/relationships/slide" Target="slides/slide1.xml"/><Relationship Id="rId18" Type="http://schemas.openxmlformats.org/officeDocument/2006/relationships/font" Target="fonts/Schoolbell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3588bd66f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3588bd66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73588bd66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73588bd66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3588bd66f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3588bd66f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73588bd66f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73588bd66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73588bd66f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73588bd66f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Relationship Id="rId4" Type="http://schemas.openxmlformats.org/officeDocument/2006/relationships/image" Target="../media/image3.jpg"/><Relationship Id="rId5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99999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240525" y="13745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 title="download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574" y="744575"/>
            <a:ext cx="7426600" cy="363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4655550" y="47750"/>
            <a:ext cx="4488600" cy="509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Bowlby One SC"/>
                <a:ea typeface="Bowlby One SC"/>
                <a:cs typeface="Bowlby One SC"/>
                <a:sym typeface="Bowlby One SC"/>
              </a:rPr>
              <a:t>Officials communicate with coaches to:</a:t>
            </a:r>
            <a:endParaRPr sz="3000">
              <a:latin typeface="Bowlby One SC"/>
              <a:ea typeface="Bowlby One SC"/>
              <a:cs typeface="Bowlby One SC"/>
              <a:sym typeface="Bowlby One SC"/>
            </a:endParaRPr>
          </a:p>
          <a:p>
            <a:pPr indent="-419100" lvl="0" marL="457200" rtl="0" algn="l">
              <a:spcBef>
                <a:spcPts val="1200"/>
              </a:spcBef>
              <a:spcAft>
                <a:spcPts val="0"/>
              </a:spcAft>
              <a:buSzPts val="3000"/>
              <a:buFont typeface="Acme"/>
              <a:buChar char="●"/>
            </a:pPr>
            <a:r>
              <a:rPr lang="en" sz="3000">
                <a:latin typeface="Acme"/>
                <a:ea typeface="Acme"/>
                <a:cs typeface="Acme"/>
                <a:sym typeface="Acme"/>
              </a:rPr>
              <a:t>To ensure a smooth and fair game</a:t>
            </a:r>
            <a:endParaRPr sz="3000">
              <a:latin typeface="Acme"/>
              <a:ea typeface="Acme"/>
              <a:cs typeface="Acme"/>
              <a:sym typeface="Acme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Acme"/>
              <a:buChar char="●"/>
            </a:pPr>
            <a:r>
              <a:rPr lang="en" sz="3000">
                <a:latin typeface="Acme"/>
                <a:ea typeface="Acme"/>
                <a:cs typeface="Acme"/>
                <a:sym typeface="Acme"/>
              </a:rPr>
              <a:t>Manage potential conflicts</a:t>
            </a:r>
            <a:endParaRPr sz="3000">
              <a:latin typeface="Acme"/>
              <a:ea typeface="Acme"/>
              <a:cs typeface="Acme"/>
              <a:sym typeface="Acme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Acme"/>
              <a:buChar char="●"/>
            </a:pPr>
            <a:r>
              <a:rPr lang="en" sz="3000">
                <a:latin typeface="Acme"/>
                <a:ea typeface="Acme"/>
                <a:cs typeface="Acme"/>
                <a:sym typeface="Acme"/>
              </a:rPr>
              <a:t>Build positive relationships</a:t>
            </a:r>
            <a:endParaRPr sz="3000">
              <a:latin typeface="Acme"/>
              <a:ea typeface="Acme"/>
              <a:cs typeface="Acme"/>
              <a:sym typeface="Acme"/>
            </a:endParaRPr>
          </a:p>
        </p:txBody>
      </p:sp>
      <p:pic>
        <p:nvPicPr>
          <p:cNvPr descr="why text written on hanging banner (Provided by Getty Images)"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50" y="0"/>
            <a:ext cx="4552950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00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110700" y="199525"/>
            <a:ext cx="5609100" cy="135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latin typeface="Bubblegum Sans"/>
                <a:ea typeface="Bubblegum Sans"/>
                <a:cs typeface="Bubblegum Sans"/>
                <a:sym typeface="Bubblegum Sans"/>
              </a:rPr>
              <a:t>Effective Communication Involves:</a:t>
            </a:r>
            <a:endParaRPr sz="4400">
              <a:latin typeface="Bubblegum Sans"/>
              <a:ea typeface="Bubblegum Sans"/>
              <a:cs typeface="Bubblegum Sans"/>
              <a:sym typeface="Bubblegum Sans"/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110700" y="1551550"/>
            <a:ext cx="8721600" cy="351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76250" lvl="0" marL="457200" rtl="0" algn="l">
              <a:spcBef>
                <a:spcPts val="0"/>
              </a:spcBef>
              <a:spcAft>
                <a:spcPts val="0"/>
              </a:spcAft>
              <a:buSzPts val="3900"/>
              <a:buFont typeface="Bubblegum Sans"/>
              <a:buChar char="●"/>
            </a:pPr>
            <a:r>
              <a:rPr lang="en" sz="3900">
                <a:latin typeface="Bubblegum Sans"/>
                <a:ea typeface="Bubblegum Sans"/>
                <a:cs typeface="Bubblegum Sans"/>
                <a:sym typeface="Bubblegum Sans"/>
              </a:rPr>
              <a:t>Setting clear expectations</a:t>
            </a:r>
            <a:endParaRPr sz="3900">
              <a:latin typeface="Bubblegum Sans"/>
              <a:ea typeface="Bubblegum Sans"/>
              <a:cs typeface="Bubblegum Sans"/>
              <a:sym typeface="Bubblegum Sans"/>
            </a:endParaRPr>
          </a:p>
          <a:p>
            <a:pPr indent="-476250" lvl="0" marL="457200" rtl="0" algn="l">
              <a:spcBef>
                <a:spcPts val="0"/>
              </a:spcBef>
              <a:spcAft>
                <a:spcPts val="0"/>
              </a:spcAft>
              <a:buSzPts val="3900"/>
              <a:buFont typeface="Bubblegum Sans"/>
              <a:buChar char="●"/>
            </a:pPr>
            <a:r>
              <a:rPr lang="en" sz="3900">
                <a:latin typeface="Bubblegum Sans"/>
                <a:ea typeface="Bubblegum Sans"/>
                <a:cs typeface="Bubblegum Sans"/>
                <a:sym typeface="Bubblegum Sans"/>
              </a:rPr>
              <a:t>Using </a:t>
            </a:r>
            <a:r>
              <a:rPr lang="en" sz="3900">
                <a:latin typeface="Bubblegum Sans"/>
                <a:ea typeface="Bubblegum Sans"/>
                <a:cs typeface="Bubblegum Sans"/>
                <a:sym typeface="Bubblegum Sans"/>
              </a:rPr>
              <a:t>respectful</a:t>
            </a:r>
            <a:r>
              <a:rPr lang="en" sz="3900">
                <a:latin typeface="Bubblegum Sans"/>
                <a:ea typeface="Bubblegum Sans"/>
                <a:cs typeface="Bubblegum Sans"/>
                <a:sym typeface="Bubblegum Sans"/>
              </a:rPr>
              <a:t> language (the Golden Rule)</a:t>
            </a:r>
            <a:endParaRPr sz="3900">
              <a:latin typeface="Bubblegum Sans"/>
              <a:ea typeface="Bubblegum Sans"/>
              <a:cs typeface="Bubblegum Sans"/>
              <a:sym typeface="Bubblegum Sans"/>
            </a:endParaRPr>
          </a:p>
          <a:p>
            <a:pPr indent="-476250" lvl="0" marL="457200" rtl="0" algn="l">
              <a:spcBef>
                <a:spcPts val="0"/>
              </a:spcBef>
              <a:spcAft>
                <a:spcPts val="0"/>
              </a:spcAft>
              <a:buSzPts val="3900"/>
              <a:buFont typeface="Bubblegum Sans"/>
              <a:buChar char="●"/>
            </a:pPr>
            <a:r>
              <a:rPr lang="en" sz="3900">
                <a:latin typeface="Bubblegum Sans"/>
                <a:ea typeface="Bubblegum Sans"/>
                <a:cs typeface="Bubblegum Sans"/>
                <a:sym typeface="Bubblegum Sans"/>
              </a:rPr>
              <a:t>Active listening</a:t>
            </a:r>
            <a:endParaRPr sz="3900">
              <a:latin typeface="Bubblegum Sans"/>
              <a:ea typeface="Bubblegum Sans"/>
              <a:cs typeface="Bubblegum Sans"/>
              <a:sym typeface="Bubblegum Sans"/>
            </a:endParaRPr>
          </a:p>
          <a:p>
            <a:pPr indent="-476250" lvl="0" marL="457200" rtl="0" algn="l">
              <a:spcBef>
                <a:spcPts val="0"/>
              </a:spcBef>
              <a:spcAft>
                <a:spcPts val="0"/>
              </a:spcAft>
              <a:buSzPts val="3900"/>
              <a:buFont typeface="Bubblegum Sans"/>
              <a:buChar char="●"/>
            </a:pPr>
            <a:r>
              <a:rPr lang="en" sz="3900">
                <a:latin typeface="Bubblegum Sans"/>
                <a:ea typeface="Bubblegum Sans"/>
                <a:cs typeface="Bubblegum Sans"/>
                <a:sym typeface="Bubblegum Sans"/>
              </a:rPr>
              <a:t>Provides clear and </a:t>
            </a:r>
            <a:r>
              <a:rPr lang="en" sz="3900">
                <a:latin typeface="Bubblegum Sans"/>
                <a:ea typeface="Bubblegum Sans"/>
                <a:cs typeface="Bubblegum Sans"/>
                <a:sym typeface="Bubblegum Sans"/>
              </a:rPr>
              <a:t>concise</a:t>
            </a:r>
            <a:r>
              <a:rPr lang="en" sz="3900">
                <a:latin typeface="Bubblegum Sans"/>
                <a:ea typeface="Bubblegum Sans"/>
                <a:cs typeface="Bubblegum Sans"/>
                <a:sym typeface="Bubblegum Sans"/>
              </a:rPr>
              <a:t> explanations</a:t>
            </a:r>
            <a:endParaRPr sz="3900">
              <a:latin typeface="Bubblegum Sans"/>
              <a:ea typeface="Bubblegum Sans"/>
              <a:cs typeface="Bubblegum Sans"/>
              <a:sym typeface="Bubblegum Sans"/>
            </a:endParaRPr>
          </a:p>
          <a:p>
            <a:pPr indent="-476250" lvl="0" marL="457200" rtl="0" algn="l">
              <a:spcBef>
                <a:spcPts val="0"/>
              </a:spcBef>
              <a:spcAft>
                <a:spcPts val="0"/>
              </a:spcAft>
              <a:buSzPts val="3900"/>
              <a:buFont typeface="Bubblegum Sans"/>
              <a:buChar char="●"/>
            </a:pPr>
            <a:r>
              <a:rPr lang="en" sz="3900">
                <a:latin typeface="Bubblegum Sans"/>
                <a:ea typeface="Bubblegum Sans"/>
                <a:cs typeface="Bubblegum Sans"/>
                <a:sym typeface="Bubblegum Sans"/>
              </a:rPr>
              <a:t>Non-verbal communication</a:t>
            </a:r>
            <a:endParaRPr sz="3900">
              <a:latin typeface="Bubblegum Sans"/>
              <a:ea typeface="Bubblegum Sans"/>
              <a:cs typeface="Bubblegum Sans"/>
              <a:sym typeface="Bubblegum Sans"/>
            </a:endParaRPr>
          </a:p>
        </p:txBody>
      </p:sp>
      <p:pic>
        <p:nvPicPr>
          <p:cNvPr id="70" name="Google Shape;70;p15" title="download-4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77677" y="190027"/>
            <a:ext cx="2978425" cy="19820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				</a:t>
            </a:r>
            <a:r>
              <a:rPr lang="en" sz="3600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rPr>
              <a:t>Pre-game Meeting:</a:t>
            </a:r>
            <a:endParaRPr sz="3600">
              <a:solidFill>
                <a:schemeClr val="dk1"/>
              </a:solidFill>
              <a:latin typeface="Bowlby One SC"/>
              <a:ea typeface="Bowlby One SC"/>
              <a:cs typeface="Bowlby One SC"/>
              <a:sym typeface="Bowlby One SC"/>
            </a:endParaRPr>
          </a:p>
          <a:p>
            <a:pPr indent="-3810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Professional Demeanor - confident presence, clean uniform, and professional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Brief Meeting - outline expectations, procedures, address any concerns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Conversations - concise and professional, avoid lengthy conversations and controversial statements</a:t>
            </a:r>
            <a:r>
              <a:rPr lang="en" sz="2400"/>
              <a:t> </a:t>
            </a:r>
            <a:r>
              <a:rPr lang="en" sz="2400"/>
              <a:t> </a:t>
            </a:r>
            <a:endParaRPr sz="2400"/>
          </a:p>
        </p:txBody>
      </p:sp>
      <p:pic>
        <p:nvPicPr>
          <p:cNvPr id="77" name="Google Shape;77;p16" title="download-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347" y="97897"/>
            <a:ext cx="1713025" cy="171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 Steps of Better Communication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55425" y="712925"/>
            <a:ext cx="9041400" cy="436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Know the Situation</a:t>
            </a:r>
            <a:r>
              <a:rPr lang="en"/>
              <a:t> - use your words to defuse the bomb the coach may be ready to detonate. It’s not coach v official.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Don’t React; Just Respond</a:t>
            </a:r>
            <a:r>
              <a:rPr lang="en"/>
              <a:t> - “speak when spoken to”, a response is a response and not a reaction, “Coach, I hear you.”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Be Authentic</a:t>
            </a:r>
            <a:r>
              <a:rPr lang="en"/>
              <a:t> - it’s okay to be human.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Coaching Motives </a:t>
            </a:r>
            <a:r>
              <a:rPr lang="en"/>
              <a:t>- Influencing? Testing? Friendly? We do not respond to a coach after every whistle. Listen first; respond second.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A Cyclical Trend</a:t>
            </a:r>
            <a:r>
              <a:rPr lang="en"/>
              <a:t> - Minimize conversations. Be available, but every play does not deserve and explanation.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Anticipate</a:t>
            </a:r>
            <a:r>
              <a:rPr lang="en"/>
              <a:t> - What rules or rule changes are you going to have to handle this year. What might the coach need? See the bench.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Actions Speak Louder</a:t>
            </a:r>
            <a:r>
              <a:rPr lang="en"/>
              <a:t> - Know the rules! Know the mechanics! Know your positioning! </a:t>
            </a:r>
            <a:endParaRPr/>
          </a:p>
        </p:txBody>
      </p:sp>
      <p:pic>
        <p:nvPicPr>
          <p:cNvPr id="84" name="Google Shape;84;p17" title="download-6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52225" y="4327550"/>
            <a:ext cx="1325725" cy="74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7" title="download-4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11275" y="374866"/>
            <a:ext cx="485975" cy="425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 title="download-5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01074" y="1770574"/>
            <a:ext cx="572700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choolbell"/>
                <a:ea typeface="Schoolbell"/>
                <a:cs typeface="Schoolbell"/>
                <a:sym typeface="Schoolbell"/>
              </a:rPr>
              <a:t>Communication Strategies</a:t>
            </a:r>
            <a:endParaRPr sz="3600"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0" y="872525"/>
            <a:ext cx="9144000" cy="42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Schoolbell"/>
              <a:buChar char="●"/>
            </a:pPr>
            <a:r>
              <a:rPr b="1" lang="en" sz="2400">
                <a:solidFill>
                  <a:srgbClr val="001D35"/>
                </a:solidFill>
                <a:latin typeface="Schoolbell"/>
                <a:ea typeface="Schoolbell"/>
                <a:cs typeface="Schoolbell"/>
                <a:sym typeface="Schoolbell"/>
              </a:rPr>
              <a:t>Use short, rules-based answers and ask questions</a:t>
            </a:r>
            <a:endParaRPr b="1" sz="2400">
              <a:solidFill>
                <a:srgbClr val="001D35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1D35"/>
              </a:buClr>
              <a:buSzPts val="2400"/>
              <a:buFont typeface="Schoolbell"/>
              <a:buChar char="●"/>
            </a:pPr>
            <a:r>
              <a:rPr b="1" lang="en" sz="2400">
                <a:solidFill>
                  <a:srgbClr val="001D35"/>
                </a:solidFill>
                <a:highlight>
                  <a:srgbClr val="FFFFFF"/>
                </a:highlight>
                <a:latin typeface="Schoolbell"/>
                <a:ea typeface="Schoolbell"/>
                <a:cs typeface="Schoolbell"/>
                <a:sym typeface="Schoolbell"/>
              </a:rPr>
              <a:t>Acknowledge the coach's point of view</a:t>
            </a:r>
            <a:endParaRPr b="1" sz="2400">
              <a:solidFill>
                <a:srgbClr val="001D35"/>
              </a:solidFill>
              <a:highlight>
                <a:srgbClr val="FFFFFF"/>
              </a:highlight>
              <a:latin typeface="Schoolbell"/>
              <a:ea typeface="Schoolbell"/>
              <a:cs typeface="Schoolbell"/>
              <a:sym typeface="Schoolbel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1D35"/>
              </a:buClr>
              <a:buSzPts val="2400"/>
              <a:buFont typeface="Schoolbell"/>
              <a:buChar char="●"/>
            </a:pPr>
            <a:r>
              <a:rPr b="1" lang="en" sz="2400">
                <a:solidFill>
                  <a:srgbClr val="001D35"/>
                </a:solidFill>
                <a:highlight>
                  <a:srgbClr val="FFFFFF"/>
                </a:highlight>
                <a:latin typeface="Schoolbell"/>
                <a:ea typeface="Schoolbell"/>
                <a:cs typeface="Schoolbell"/>
                <a:sym typeface="Schoolbell"/>
              </a:rPr>
              <a:t>Avoid having the last word</a:t>
            </a:r>
            <a:endParaRPr b="1" sz="2400">
              <a:solidFill>
                <a:srgbClr val="001D35"/>
              </a:solidFill>
              <a:highlight>
                <a:srgbClr val="FFFFFF"/>
              </a:highlight>
              <a:latin typeface="Schoolbell"/>
              <a:ea typeface="Schoolbell"/>
              <a:cs typeface="Schoolbell"/>
              <a:sym typeface="Schoolbel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1D35"/>
              </a:buClr>
              <a:buSzPts val="2400"/>
              <a:buFont typeface="Schoolbell"/>
              <a:buChar char="●"/>
            </a:pPr>
            <a:r>
              <a:rPr b="1" lang="en" sz="2400">
                <a:solidFill>
                  <a:srgbClr val="001D35"/>
                </a:solidFill>
                <a:highlight>
                  <a:srgbClr val="FFFFFF"/>
                </a:highlight>
                <a:latin typeface="Schoolbell"/>
                <a:ea typeface="Schoolbell"/>
                <a:cs typeface="Schoolbell"/>
                <a:sym typeface="Schoolbell"/>
              </a:rPr>
              <a:t>Be aware of non-verbal communication</a:t>
            </a:r>
            <a:endParaRPr b="1" sz="2400">
              <a:solidFill>
                <a:srgbClr val="001D35"/>
              </a:solidFill>
              <a:highlight>
                <a:srgbClr val="FFFFFF"/>
              </a:highlight>
              <a:latin typeface="Schoolbell"/>
              <a:ea typeface="Schoolbell"/>
              <a:cs typeface="Schoolbell"/>
              <a:sym typeface="Schoolbel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1D35"/>
              </a:buClr>
              <a:buSzPts val="2400"/>
              <a:buFont typeface="Schoolbell"/>
              <a:buChar char="●"/>
            </a:pPr>
            <a:r>
              <a:rPr b="1" lang="en" sz="2400">
                <a:solidFill>
                  <a:srgbClr val="001D35"/>
                </a:solidFill>
                <a:highlight>
                  <a:srgbClr val="FFFFFF"/>
                </a:highlight>
                <a:latin typeface="Schoolbell"/>
                <a:ea typeface="Schoolbell"/>
                <a:cs typeface="Schoolbell"/>
                <a:sym typeface="Schoolbell"/>
              </a:rPr>
              <a:t>Know the rules and be prepared to explain them</a:t>
            </a:r>
            <a:endParaRPr b="1" sz="2400">
              <a:solidFill>
                <a:srgbClr val="001D35"/>
              </a:solidFill>
              <a:highlight>
                <a:srgbClr val="FFFFFF"/>
              </a:highlight>
              <a:latin typeface="Schoolbell"/>
              <a:ea typeface="Schoolbell"/>
              <a:cs typeface="Schoolbell"/>
              <a:sym typeface="Schoolbel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1D35"/>
              </a:buClr>
              <a:buSzPts val="2400"/>
              <a:buFont typeface="Schoolbell"/>
              <a:buChar char="●"/>
            </a:pPr>
            <a:r>
              <a:rPr b="1" lang="en" sz="2400">
                <a:solidFill>
                  <a:srgbClr val="001D35"/>
                </a:solidFill>
                <a:highlight>
                  <a:srgbClr val="FFFFFF"/>
                </a:highlight>
                <a:latin typeface="Schoolbell"/>
                <a:ea typeface="Schoolbell"/>
                <a:cs typeface="Schoolbell"/>
                <a:sym typeface="Schoolbell"/>
              </a:rPr>
              <a:t>Be prepared to work with different personalities and anticipate various scenarios</a:t>
            </a:r>
            <a:endParaRPr b="1" sz="2400">
              <a:solidFill>
                <a:srgbClr val="001D35"/>
              </a:solidFill>
              <a:highlight>
                <a:srgbClr val="FFFFFF"/>
              </a:highlight>
              <a:latin typeface="Schoolbell"/>
              <a:ea typeface="Schoolbell"/>
              <a:cs typeface="Schoolbell"/>
              <a:sym typeface="Schoolbel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1D35"/>
              </a:buClr>
              <a:buSzPts val="2400"/>
              <a:buFont typeface="Schoolbell"/>
              <a:buChar char="●"/>
            </a:pPr>
            <a:r>
              <a:rPr b="1" lang="en" sz="2400">
                <a:solidFill>
                  <a:srgbClr val="001D35"/>
                </a:solidFill>
                <a:highlight>
                  <a:srgbClr val="FFFFFF"/>
                </a:highlight>
                <a:latin typeface="Schoolbell"/>
                <a:ea typeface="Schoolbell"/>
                <a:cs typeface="Schoolbell"/>
                <a:sym typeface="Schoolbell"/>
              </a:rPr>
              <a:t>Focus on building community and connecting with coaches</a:t>
            </a:r>
            <a:endParaRPr b="1" sz="2400">
              <a:solidFill>
                <a:srgbClr val="001D35"/>
              </a:solidFill>
              <a:highlight>
                <a:srgbClr val="FFFFFF"/>
              </a:highlight>
              <a:latin typeface="Schoolbell"/>
              <a:ea typeface="Schoolbell"/>
              <a:cs typeface="Schoolbell"/>
              <a:sym typeface="Schoolbell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1D35"/>
              </a:buClr>
              <a:buSzPts val="2400"/>
              <a:buFont typeface="Schoolbell"/>
              <a:buChar char="●"/>
            </a:pPr>
            <a:r>
              <a:rPr b="1" lang="en" sz="2400">
                <a:solidFill>
                  <a:srgbClr val="001D35"/>
                </a:solidFill>
                <a:highlight>
                  <a:srgbClr val="FFFFFF"/>
                </a:highlight>
                <a:latin typeface="Schoolbell"/>
                <a:ea typeface="Schoolbell"/>
                <a:cs typeface="Schoolbell"/>
                <a:sym typeface="Schoolbell"/>
              </a:rPr>
              <a:t>Use “We” terms</a:t>
            </a:r>
            <a:endParaRPr b="1" sz="2400">
              <a:solidFill>
                <a:srgbClr val="001D35"/>
              </a:solidFill>
              <a:highlight>
                <a:srgbClr val="FFFFFF"/>
              </a:highlight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200">
              <a:solidFill>
                <a:srgbClr val="001D3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93" name="Google Shape;93;p18" title="images-4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05388" y="672425"/>
            <a:ext cx="2124075" cy="215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