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Robot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regular.fntdata"/><Relationship Id="rId14" Type="http://schemas.openxmlformats.org/officeDocument/2006/relationships/slide" Target="slides/slide9.xml"/><Relationship Id="rId17" Type="http://schemas.openxmlformats.org/officeDocument/2006/relationships/font" Target="fonts/Roboto-italic.fntdata"/><Relationship Id="rId16" Type="http://schemas.openxmlformats.org/officeDocument/2006/relationships/font" Target="fonts/Roboto-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Robo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f880cecb4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f880cecb4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f880cecb4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f880cecb4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f880cecb4a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f880cecb4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f880cecb4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f880cecb4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f880cecb4a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f880cecb4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f880cecb4a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f880cecb4a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f880cecb4a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f880cecb4a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f880cecb4a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f880cecb4a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56" name="Google Shape;56;p13" title="ChatGPT Image Aug 27, 2026, 08_01_59 AM.png"/>
          <p:cNvPicPr preferRelativeResize="0"/>
          <p:nvPr/>
        </p:nvPicPr>
        <p:blipFill>
          <a:blip r:embed="rId3">
            <a:alphaModFix/>
          </a:blip>
          <a:stretch>
            <a:fillRect/>
          </a:stretch>
        </p:blipFill>
        <p:spPr>
          <a:xfrm>
            <a:off x="2649221" y="-27186"/>
            <a:ext cx="3857624" cy="51434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181525"/>
            <a:ext cx="8520600" cy="83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7200"/>
              <a:t>Headset Policy</a:t>
            </a:r>
            <a:endParaRPr sz="7200"/>
          </a:p>
        </p:txBody>
      </p:sp>
      <p:sp>
        <p:nvSpPr>
          <p:cNvPr id="62" name="Google Shape;62;p14"/>
          <p:cNvSpPr txBox="1"/>
          <p:nvPr>
            <p:ph idx="1" type="body"/>
          </p:nvPr>
        </p:nvSpPr>
        <p:spPr>
          <a:xfrm>
            <a:off x="311700" y="1503443"/>
            <a:ext cx="8520600" cy="3416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Clr>
                <a:schemeClr val="dk1"/>
              </a:buClr>
              <a:buSzPts val="935"/>
              <a:buFont typeface="Arial"/>
              <a:buNone/>
            </a:pPr>
            <a:r>
              <a:rPr i="1" lang="en" sz="6000">
                <a:solidFill>
                  <a:schemeClr val="dk1"/>
                </a:solidFill>
              </a:rPr>
              <a:t>The use of headsets is not required and only used by mutual consent of the officials!</a:t>
            </a:r>
            <a:endParaRPr i="1" sz="6000">
              <a:solidFill>
                <a:schemeClr val="dk1"/>
              </a:solidFill>
            </a:endParaRPr>
          </a:p>
          <a:p>
            <a:pPr indent="0" lvl="0" marL="0" rtl="0" algn="l">
              <a:spcBef>
                <a:spcPts val="0"/>
              </a:spcBef>
              <a:spcAft>
                <a:spcPts val="1200"/>
              </a:spcAft>
              <a:buNone/>
            </a:pPr>
            <a:r>
              <a:t/>
            </a:r>
            <a:endParaRPr/>
          </a:p>
        </p:txBody>
      </p:sp>
      <p:pic>
        <p:nvPicPr>
          <p:cNvPr id="63" name="Google Shape;63;p14" title="images.jpg"/>
          <p:cNvPicPr preferRelativeResize="0"/>
          <p:nvPr/>
        </p:nvPicPr>
        <p:blipFill>
          <a:blip r:embed="rId3">
            <a:alphaModFix/>
          </a:blip>
          <a:stretch>
            <a:fillRect/>
          </a:stretch>
        </p:blipFill>
        <p:spPr>
          <a:xfrm>
            <a:off x="6819224" y="3463029"/>
            <a:ext cx="2013075" cy="145682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193650"/>
            <a:ext cx="8520600" cy="82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Headset Background</a:t>
            </a:r>
            <a:endParaRPr sz="6000"/>
          </a:p>
        </p:txBody>
      </p:sp>
      <p:sp>
        <p:nvSpPr>
          <p:cNvPr id="69" name="Google Shape;69;p15"/>
          <p:cNvSpPr txBox="1"/>
          <p:nvPr>
            <p:ph idx="1" type="body"/>
          </p:nvPr>
        </p:nvSpPr>
        <p:spPr>
          <a:xfrm>
            <a:off x="84725" y="1403875"/>
            <a:ext cx="8967900" cy="3739500"/>
          </a:xfrm>
          <a:prstGeom prst="rect">
            <a:avLst/>
          </a:prstGeom>
        </p:spPr>
        <p:txBody>
          <a:bodyPr anchorCtr="0" anchor="t" bIns="91425" lIns="91425" spcFirstLastPara="1" rIns="91425" wrap="square" tIns="91425">
            <a:normAutofit fontScale="70000"/>
          </a:bodyPr>
          <a:lstStyle/>
          <a:p>
            <a:pPr indent="0" lvl="0" marL="0" rtl="0" algn="l">
              <a:spcBef>
                <a:spcPts val="0"/>
              </a:spcBef>
              <a:spcAft>
                <a:spcPts val="0"/>
              </a:spcAft>
              <a:buNone/>
            </a:pPr>
            <a:r>
              <a:rPr lang="en" sz="3000">
                <a:solidFill>
                  <a:schemeClr val="dk1"/>
                </a:solidFill>
              </a:rPr>
              <a:t>Technological advances have become a part of the growing game of volleyball. Headsets for wireless communication have been used at the international and college level for several years with great success. Their use allows real-time direct communication to officiate a volleyball match more efficiently. Direct communication augments the discrete signals used by referees and may stop the instances where the R1 does not see the discrete signals provided by the R2. There are several manufacturers of headsets available from which to choose:</a:t>
            </a:r>
            <a:endParaRPr sz="3000">
              <a:solidFill>
                <a:schemeClr val="dk1"/>
              </a:solidFill>
            </a:endParaRPr>
          </a:p>
          <a:p>
            <a:pPr indent="0" lvl="0" marL="0" rtl="0" algn="l">
              <a:spcBef>
                <a:spcPts val="0"/>
              </a:spcBef>
              <a:spcAft>
                <a:spcPts val="0"/>
              </a:spcAft>
              <a:buClr>
                <a:schemeClr val="dk1"/>
              </a:buClr>
              <a:buSzPct val="36667"/>
              <a:buFont typeface="Arial"/>
              <a:buNone/>
            </a:pPr>
            <a:r>
              <a:rPr b="1" lang="en" sz="3000">
                <a:solidFill>
                  <a:schemeClr val="dk1"/>
                </a:solidFill>
              </a:rPr>
              <a:t>Maxquall (most common and best price)</a:t>
            </a:r>
            <a:r>
              <a:rPr lang="en" sz="3000">
                <a:solidFill>
                  <a:schemeClr val="dk1"/>
                </a:solidFill>
              </a:rPr>
              <a:t>, Yapalong, EJEAS, etc</a:t>
            </a:r>
            <a:endParaRPr sz="30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157325"/>
            <a:ext cx="8520600" cy="86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Guidelines</a:t>
            </a:r>
            <a:endParaRPr sz="6000"/>
          </a:p>
        </p:txBody>
      </p:sp>
      <p:sp>
        <p:nvSpPr>
          <p:cNvPr id="75" name="Google Shape;75;p16"/>
          <p:cNvSpPr txBox="1"/>
          <p:nvPr>
            <p:ph idx="1" type="body"/>
          </p:nvPr>
        </p:nvSpPr>
        <p:spPr>
          <a:xfrm>
            <a:off x="72625" y="1152475"/>
            <a:ext cx="8991900" cy="3894300"/>
          </a:xfrm>
          <a:prstGeom prst="rect">
            <a:avLst/>
          </a:prstGeom>
        </p:spPr>
        <p:txBody>
          <a:bodyPr anchorCtr="0" anchor="t" bIns="91425" lIns="91425" spcFirstLastPara="1" rIns="91425" wrap="square" tIns="91425">
            <a:normAutofit fontScale="77500" lnSpcReduction="10000"/>
          </a:bodyPr>
          <a:lstStyle/>
          <a:p>
            <a:pPr indent="0" lvl="0" marL="0" rtl="0" algn="l">
              <a:spcBef>
                <a:spcPts val="0"/>
              </a:spcBef>
              <a:spcAft>
                <a:spcPts val="0"/>
              </a:spcAft>
              <a:buClr>
                <a:schemeClr val="dk1"/>
              </a:buClr>
              <a:buSzPct val="100000"/>
              <a:buFont typeface="Arial"/>
              <a:buNone/>
            </a:pPr>
            <a:r>
              <a:t/>
            </a:r>
            <a:endParaRPr b="1" sz="1100">
              <a:solidFill>
                <a:schemeClr val="dk1"/>
              </a:solidFill>
            </a:endParaRPr>
          </a:p>
          <a:p>
            <a:pPr indent="0" lvl="0" marL="0" rtl="0" algn="l">
              <a:spcBef>
                <a:spcPts val="0"/>
              </a:spcBef>
              <a:spcAft>
                <a:spcPts val="0"/>
              </a:spcAft>
              <a:buNone/>
            </a:pPr>
            <a:r>
              <a:rPr b="1" lang="en" sz="3600">
                <a:solidFill>
                  <a:schemeClr val="dk1"/>
                </a:solidFill>
              </a:rPr>
              <a:t>Headsets do not replace any established signals the R2 uses.</a:t>
            </a:r>
            <a:endParaRPr b="1" sz="3600">
              <a:solidFill>
                <a:schemeClr val="dk1"/>
              </a:solidFill>
            </a:endParaRPr>
          </a:p>
          <a:p>
            <a:pPr indent="0" lvl="0" marL="0" rtl="0" algn="l">
              <a:spcBef>
                <a:spcPts val="0"/>
              </a:spcBef>
              <a:spcAft>
                <a:spcPts val="0"/>
              </a:spcAft>
              <a:buClr>
                <a:schemeClr val="dk1"/>
              </a:buClr>
              <a:buSzPct val="30556"/>
              <a:buFont typeface="Arial"/>
              <a:buNone/>
            </a:pPr>
            <a:r>
              <a:t/>
            </a:r>
            <a:endParaRPr sz="3600">
              <a:solidFill>
                <a:schemeClr val="dk1"/>
              </a:solidFill>
            </a:endParaRPr>
          </a:p>
          <a:p>
            <a:pPr indent="0" lvl="0" marL="0" rtl="0" algn="l">
              <a:spcBef>
                <a:spcPts val="0"/>
              </a:spcBef>
              <a:spcAft>
                <a:spcPts val="0"/>
              </a:spcAft>
              <a:buNone/>
            </a:pPr>
            <a:r>
              <a:rPr lang="en" sz="3600">
                <a:solidFill>
                  <a:schemeClr val="dk1"/>
                </a:solidFill>
              </a:rPr>
              <a:t>Use headsets when required during play but not for needless chatter.</a:t>
            </a:r>
            <a:endParaRPr sz="3600">
              <a:solidFill>
                <a:schemeClr val="dk1"/>
              </a:solidFill>
            </a:endParaRPr>
          </a:p>
          <a:p>
            <a:pPr indent="0" lvl="0" marL="0" rtl="0" algn="l">
              <a:spcBef>
                <a:spcPts val="0"/>
              </a:spcBef>
              <a:spcAft>
                <a:spcPts val="0"/>
              </a:spcAft>
              <a:buClr>
                <a:schemeClr val="dk1"/>
              </a:buClr>
              <a:buSzPct val="30556"/>
              <a:buFont typeface="Arial"/>
              <a:buNone/>
            </a:pPr>
            <a:r>
              <a:t/>
            </a:r>
            <a:endParaRPr sz="3600">
              <a:solidFill>
                <a:schemeClr val="dk1"/>
              </a:solidFill>
            </a:endParaRPr>
          </a:p>
          <a:p>
            <a:pPr indent="0" lvl="0" marL="0" rtl="0" algn="l">
              <a:spcBef>
                <a:spcPts val="0"/>
              </a:spcBef>
              <a:spcAft>
                <a:spcPts val="0"/>
              </a:spcAft>
              <a:buClr>
                <a:schemeClr val="dk1"/>
              </a:buClr>
              <a:buSzPct val="30556"/>
              <a:buFont typeface="Arial"/>
              <a:buNone/>
            </a:pPr>
            <a:r>
              <a:rPr lang="en" sz="3600">
                <a:solidFill>
                  <a:schemeClr val="dk1"/>
                </a:solidFill>
              </a:rPr>
              <a:t>Use of Bluetooth enabled headsets that must be paired.</a:t>
            </a:r>
            <a:endParaRPr sz="36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290450"/>
            <a:ext cx="8520600" cy="727200"/>
          </a:xfrm>
          <a:prstGeom prst="rect">
            <a:avLst/>
          </a:prstGeom>
        </p:spPr>
        <p:txBody>
          <a:bodyPr anchorCtr="0" anchor="t" bIns="91425" lIns="91425" spcFirstLastPara="1" rIns="91425" wrap="square" tIns="91425">
            <a:noAutofit/>
          </a:bodyPr>
          <a:lstStyle/>
          <a:p>
            <a:pPr indent="0" lvl="0" marL="0" rtl="0" algn="ctr">
              <a:lnSpc>
                <a:spcPct val="115000"/>
              </a:lnSpc>
              <a:spcBef>
                <a:spcPts val="1800"/>
              </a:spcBef>
              <a:spcAft>
                <a:spcPts val="900"/>
              </a:spcAft>
              <a:buClr>
                <a:schemeClr val="dk1"/>
              </a:buClr>
              <a:buSzPts val="1100"/>
              <a:buFont typeface="Arial"/>
              <a:buNone/>
            </a:pPr>
            <a:r>
              <a:rPr lang="en" sz="3600">
                <a:latin typeface="Roboto"/>
                <a:ea typeface="Roboto"/>
                <a:cs typeface="Roboto"/>
                <a:sym typeface="Roboto"/>
              </a:rPr>
              <a:t>Communication Etiquette During Play</a:t>
            </a:r>
            <a:endParaRPr sz="3600"/>
          </a:p>
        </p:txBody>
      </p:sp>
      <p:sp>
        <p:nvSpPr>
          <p:cNvPr id="81" name="Google Shape;81;p17"/>
          <p:cNvSpPr txBox="1"/>
          <p:nvPr>
            <p:ph idx="1" type="body"/>
          </p:nvPr>
        </p:nvSpPr>
        <p:spPr>
          <a:xfrm>
            <a:off x="72625" y="1089200"/>
            <a:ext cx="9071400" cy="3969600"/>
          </a:xfrm>
          <a:prstGeom prst="rect">
            <a:avLst/>
          </a:prstGeom>
        </p:spPr>
        <p:txBody>
          <a:bodyPr anchorCtr="0" anchor="t" bIns="91425" lIns="91425" spcFirstLastPara="1" rIns="91425" wrap="square" tIns="91425">
            <a:normAutofit fontScale="40000" lnSpcReduction="20000"/>
          </a:bodyPr>
          <a:lstStyle/>
          <a:p>
            <a:pPr indent="0" lvl="0" marL="0" rtl="0" algn="l">
              <a:spcBef>
                <a:spcPts val="1800"/>
              </a:spcBef>
              <a:spcAft>
                <a:spcPts val="0"/>
              </a:spcAft>
              <a:buClr>
                <a:schemeClr val="dk1"/>
              </a:buClr>
              <a:buSzPts val="440"/>
              <a:buFont typeface="Arial"/>
              <a:buNone/>
            </a:pPr>
            <a:r>
              <a:t/>
            </a:r>
            <a:endParaRPr sz="4750">
              <a:solidFill>
                <a:schemeClr val="dk1"/>
              </a:solidFill>
              <a:latin typeface="Roboto"/>
              <a:ea typeface="Roboto"/>
              <a:cs typeface="Roboto"/>
              <a:sym typeface="Roboto"/>
            </a:endParaRPr>
          </a:p>
          <a:p>
            <a:pPr indent="-349250" lvl="0" marL="457200" rtl="0" algn="l">
              <a:spcBef>
                <a:spcPts val="900"/>
              </a:spcBef>
              <a:spcAft>
                <a:spcPts val="0"/>
              </a:spcAft>
              <a:buClr>
                <a:schemeClr val="dk1"/>
              </a:buClr>
              <a:buSzPct val="100000"/>
              <a:buFont typeface="Roboto"/>
              <a:buChar char="●"/>
            </a:pPr>
            <a:r>
              <a:rPr b="1" lang="en" sz="4750">
                <a:solidFill>
                  <a:schemeClr val="dk1"/>
                </a:solidFill>
                <a:latin typeface="Roboto"/>
                <a:ea typeface="Roboto"/>
                <a:cs typeface="Roboto"/>
                <a:sym typeface="Roboto"/>
              </a:rPr>
              <a:t>Talk through the whistle:</a:t>
            </a:r>
            <a:r>
              <a:rPr lang="en" sz="4750">
                <a:solidFill>
                  <a:schemeClr val="dk1"/>
                </a:solidFill>
                <a:latin typeface="Roboto"/>
                <a:ea typeface="Roboto"/>
                <a:cs typeface="Roboto"/>
                <a:sym typeface="Roboto"/>
              </a:rPr>
              <a:t> Keep the whistle in your mouth with the microphone active during rallies so you are always ready to blow a whistle while verbalizing brief information.</a:t>
            </a:r>
            <a:endParaRPr sz="4750">
              <a:solidFill>
                <a:schemeClr val="dk1"/>
              </a:solidFill>
              <a:latin typeface="Roboto"/>
              <a:ea typeface="Roboto"/>
              <a:cs typeface="Roboto"/>
              <a:sym typeface="Roboto"/>
            </a:endParaRPr>
          </a:p>
          <a:p>
            <a:pPr indent="-349250" lvl="0" marL="457200" rtl="0" algn="l">
              <a:spcBef>
                <a:spcPts val="0"/>
              </a:spcBef>
              <a:spcAft>
                <a:spcPts val="0"/>
              </a:spcAft>
              <a:buClr>
                <a:schemeClr val="dk1"/>
              </a:buClr>
              <a:buSzPct val="100000"/>
              <a:buFont typeface="Roboto"/>
              <a:buChar char="●"/>
            </a:pPr>
            <a:r>
              <a:rPr b="1" lang="en" sz="4750">
                <a:solidFill>
                  <a:schemeClr val="dk1"/>
                </a:solidFill>
                <a:latin typeface="Roboto"/>
                <a:ea typeface="Roboto"/>
                <a:cs typeface="Roboto"/>
                <a:sym typeface="Roboto"/>
              </a:rPr>
              <a:t>Keep it short:</a:t>
            </a:r>
            <a:r>
              <a:rPr lang="en" sz="4750">
                <a:solidFill>
                  <a:schemeClr val="dk1"/>
                </a:solidFill>
                <a:latin typeface="Roboto"/>
                <a:ea typeface="Roboto"/>
                <a:cs typeface="Roboto"/>
                <a:sym typeface="Roboto"/>
              </a:rPr>
              <a:t> Transmit only essential facts. Minimize extra chatter so your partner can focus entirely on the court.</a:t>
            </a:r>
            <a:endParaRPr sz="4750">
              <a:solidFill>
                <a:schemeClr val="dk1"/>
              </a:solidFill>
              <a:latin typeface="Roboto"/>
              <a:ea typeface="Roboto"/>
              <a:cs typeface="Roboto"/>
              <a:sym typeface="Roboto"/>
            </a:endParaRPr>
          </a:p>
          <a:p>
            <a:pPr indent="-349250" lvl="0" marL="457200" rtl="0" algn="l">
              <a:spcBef>
                <a:spcPts val="0"/>
              </a:spcBef>
              <a:spcAft>
                <a:spcPts val="0"/>
              </a:spcAft>
              <a:buClr>
                <a:schemeClr val="dk1"/>
              </a:buClr>
              <a:buSzPct val="100000"/>
              <a:buFont typeface="Roboto"/>
              <a:buChar char="●"/>
            </a:pPr>
            <a:r>
              <a:rPr b="1" lang="en" sz="4750">
                <a:solidFill>
                  <a:schemeClr val="dk1"/>
                </a:solidFill>
                <a:latin typeface="Roboto"/>
                <a:ea typeface="Roboto"/>
                <a:cs typeface="Roboto"/>
                <a:sym typeface="Roboto"/>
              </a:rPr>
              <a:t>Be specific:</a:t>
            </a:r>
            <a:r>
              <a:rPr lang="en" sz="4750">
                <a:solidFill>
                  <a:schemeClr val="dk1"/>
                </a:solidFill>
                <a:latin typeface="Roboto"/>
                <a:ea typeface="Roboto"/>
                <a:cs typeface="Roboto"/>
                <a:sym typeface="Roboto"/>
              </a:rPr>
              <a:t> State exact player numbers or specific types of infractions (e.g., net touch by team or specific position) rather than generic words like "foul".</a:t>
            </a:r>
            <a:endParaRPr sz="4750">
              <a:solidFill>
                <a:schemeClr val="dk1"/>
              </a:solidFill>
              <a:latin typeface="Roboto"/>
              <a:ea typeface="Roboto"/>
              <a:cs typeface="Roboto"/>
              <a:sym typeface="Roboto"/>
            </a:endParaRPr>
          </a:p>
          <a:p>
            <a:pPr indent="-349250" lvl="0" marL="457200" rtl="0" algn="l">
              <a:spcBef>
                <a:spcPts val="0"/>
              </a:spcBef>
              <a:spcAft>
                <a:spcPts val="0"/>
              </a:spcAft>
              <a:buClr>
                <a:schemeClr val="dk1"/>
              </a:buClr>
              <a:buSzPct val="100000"/>
              <a:buFont typeface="Roboto"/>
              <a:buChar char="●"/>
            </a:pPr>
            <a:r>
              <a:rPr b="1" lang="en" sz="4750">
                <a:solidFill>
                  <a:schemeClr val="dk1"/>
                </a:solidFill>
                <a:latin typeface="Roboto"/>
                <a:ea typeface="Roboto"/>
                <a:cs typeface="Roboto"/>
                <a:sym typeface="Roboto"/>
              </a:rPr>
              <a:t>Confirm calls:</a:t>
            </a:r>
            <a:r>
              <a:rPr lang="en" sz="4750">
                <a:solidFill>
                  <a:schemeClr val="dk1"/>
                </a:solidFill>
                <a:latin typeface="Roboto"/>
                <a:ea typeface="Roboto"/>
                <a:cs typeface="Roboto"/>
                <a:sym typeface="Roboto"/>
              </a:rPr>
              <a:t> Give brief verbal confirmations when your partner makes a call if it helps structural alignment, utilizing clear acknowledgments like “wait” "go on" or "well done".</a:t>
            </a:r>
            <a:endParaRPr sz="4750">
              <a:solidFill>
                <a:schemeClr val="dk1"/>
              </a:solidFill>
              <a:latin typeface="Roboto"/>
              <a:ea typeface="Roboto"/>
              <a:cs typeface="Roboto"/>
              <a:sym typeface="Roboto"/>
            </a:endParaRPr>
          </a:p>
          <a:p>
            <a:pPr indent="0" lvl="0" marL="0" rtl="0" algn="l">
              <a:spcBef>
                <a:spcPts val="2100"/>
              </a:spcBef>
              <a:spcAft>
                <a:spcPts val="1200"/>
              </a:spcAft>
              <a:buNone/>
            </a:pPr>
            <a:r>
              <a:t/>
            </a:r>
            <a:endParaRPr/>
          </a:p>
        </p:txBody>
      </p:sp>
      <p:pic>
        <p:nvPicPr>
          <p:cNvPr id="82" name="Google Shape;82;p17" title="images.png"/>
          <p:cNvPicPr preferRelativeResize="0"/>
          <p:nvPr/>
        </p:nvPicPr>
        <p:blipFill>
          <a:blip r:embed="rId3">
            <a:alphaModFix/>
          </a:blip>
          <a:stretch>
            <a:fillRect/>
          </a:stretch>
        </p:blipFill>
        <p:spPr>
          <a:xfrm>
            <a:off x="4087899" y="4175299"/>
            <a:ext cx="968200" cy="968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311700" y="145225"/>
            <a:ext cx="8520600" cy="87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Use During Matches</a:t>
            </a:r>
            <a:endParaRPr sz="6000"/>
          </a:p>
        </p:txBody>
      </p:sp>
      <p:sp>
        <p:nvSpPr>
          <p:cNvPr id="88" name="Google Shape;88;p18"/>
          <p:cNvSpPr txBox="1"/>
          <p:nvPr>
            <p:ph idx="1" type="body"/>
          </p:nvPr>
        </p:nvSpPr>
        <p:spPr>
          <a:xfrm>
            <a:off x="60500" y="1152475"/>
            <a:ext cx="9083400" cy="3858000"/>
          </a:xfrm>
          <a:prstGeom prst="rect">
            <a:avLst/>
          </a:prstGeom>
        </p:spPr>
        <p:txBody>
          <a:bodyPr anchorCtr="0" anchor="t" bIns="91425" lIns="91425" spcFirstLastPara="1" rIns="91425" wrap="square" tIns="91425">
            <a:normAutofit fontScale="55000" lnSpcReduction="10000"/>
          </a:bodyPr>
          <a:lstStyle/>
          <a:p>
            <a:pPr indent="-354330" lvl="0" marL="457200" rtl="0" algn="l">
              <a:spcBef>
                <a:spcPts val="0"/>
              </a:spcBef>
              <a:spcAft>
                <a:spcPts val="0"/>
              </a:spcAft>
              <a:buClr>
                <a:schemeClr val="dk1"/>
              </a:buClr>
              <a:buSzPct val="100000"/>
              <a:buChar char="●"/>
            </a:pPr>
            <a:r>
              <a:rPr lang="en" sz="3600">
                <a:solidFill>
                  <a:schemeClr val="dk1"/>
                </a:solidFill>
              </a:rPr>
              <a:t>Officials will provide the headsets and both officials must agree on their use. </a:t>
            </a:r>
            <a:endParaRPr sz="3600">
              <a:solidFill>
                <a:schemeClr val="dk1"/>
              </a:solidFill>
            </a:endParaRPr>
          </a:p>
          <a:p>
            <a:pPr indent="-354330" lvl="0" marL="457200" rtl="0" algn="l">
              <a:spcBef>
                <a:spcPts val="0"/>
              </a:spcBef>
              <a:spcAft>
                <a:spcPts val="0"/>
              </a:spcAft>
              <a:buClr>
                <a:schemeClr val="dk1"/>
              </a:buClr>
              <a:buSzPct val="100000"/>
              <a:buChar char="●"/>
            </a:pPr>
            <a:r>
              <a:rPr lang="en" sz="3600">
                <a:solidFill>
                  <a:schemeClr val="dk1"/>
                </a:solidFill>
              </a:rPr>
              <a:t>Officials should test connectivity and volume levels during warm-ups so there is no delay during the match. </a:t>
            </a:r>
            <a:endParaRPr sz="3600">
              <a:solidFill>
                <a:schemeClr val="dk1"/>
              </a:solidFill>
            </a:endParaRPr>
          </a:p>
          <a:p>
            <a:pPr indent="-354330" lvl="0" marL="457200" rtl="0" algn="l">
              <a:spcBef>
                <a:spcPts val="0"/>
              </a:spcBef>
              <a:spcAft>
                <a:spcPts val="0"/>
              </a:spcAft>
              <a:buClr>
                <a:schemeClr val="dk1"/>
              </a:buClr>
              <a:buSzPct val="100000"/>
              <a:buChar char="●"/>
            </a:pPr>
            <a:r>
              <a:rPr lang="en" sz="3600">
                <a:solidFill>
                  <a:schemeClr val="dk1"/>
                </a:solidFill>
              </a:rPr>
              <a:t>A thorough pre-match should be conducted by officials to include discussion on what will be communicated via the headset. </a:t>
            </a:r>
            <a:endParaRPr sz="3600">
              <a:solidFill>
                <a:schemeClr val="dk1"/>
              </a:solidFill>
            </a:endParaRPr>
          </a:p>
          <a:p>
            <a:pPr indent="-354330" lvl="0" marL="457200" rtl="0" algn="l">
              <a:spcBef>
                <a:spcPts val="0"/>
              </a:spcBef>
              <a:spcAft>
                <a:spcPts val="0"/>
              </a:spcAft>
              <a:buClr>
                <a:schemeClr val="dk1"/>
              </a:buClr>
              <a:buSzPct val="100000"/>
              <a:buChar char="●"/>
            </a:pPr>
            <a:r>
              <a:rPr lang="en" sz="3600">
                <a:solidFill>
                  <a:schemeClr val="dk1"/>
                </a:solidFill>
              </a:rPr>
              <a:t>Conversations between officials should be kept to a minimum and relate to the match in progress. </a:t>
            </a:r>
            <a:endParaRPr sz="3600">
              <a:solidFill>
                <a:schemeClr val="dk1"/>
              </a:solidFill>
            </a:endParaRPr>
          </a:p>
          <a:p>
            <a:pPr indent="-354330" lvl="0" marL="457200" rtl="0" algn="l">
              <a:spcBef>
                <a:spcPts val="0"/>
              </a:spcBef>
              <a:spcAft>
                <a:spcPts val="0"/>
              </a:spcAft>
              <a:buClr>
                <a:schemeClr val="dk1"/>
              </a:buClr>
              <a:buSzPct val="100000"/>
              <a:buChar char="●"/>
            </a:pPr>
            <a:r>
              <a:rPr lang="en" sz="3600">
                <a:solidFill>
                  <a:schemeClr val="dk1"/>
                </a:solidFill>
              </a:rPr>
              <a:t>Headsets are always open but there is a short delay from when a voice is first detected to when it is transmitted. The R2 may use the following verbiage guidelines during the match.</a:t>
            </a:r>
            <a:endParaRPr sz="3600">
              <a:solidFill>
                <a:schemeClr val="dk1"/>
              </a:solidFill>
            </a:endParaRPr>
          </a:p>
          <a:p>
            <a:pPr indent="0" lvl="0" marL="0" rtl="0" algn="l">
              <a:spcBef>
                <a:spcPts val="0"/>
              </a:spcBef>
              <a:spcAft>
                <a:spcPts val="12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idx="1" type="body"/>
          </p:nvPr>
        </p:nvSpPr>
        <p:spPr>
          <a:xfrm>
            <a:off x="60500" y="145225"/>
            <a:ext cx="9028500" cy="4998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en" u="sng">
                <a:solidFill>
                  <a:schemeClr val="dk1"/>
                </a:solidFill>
              </a:rPr>
              <a:t>Situation</a:t>
            </a:r>
            <a:r>
              <a:rPr b="1" lang="en">
                <a:solidFill>
                  <a:schemeClr val="dk1"/>
                </a:solidFill>
              </a:rPr>
              <a:t> 										</a:t>
            </a:r>
            <a:r>
              <a:rPr b="1" lang="en" u="sng">
                <a:solidFill>
                  <a:schemeClr val="dk1"/>
                </a:solidFill>
              </a:rPr>
              <a:t>Suggested Verbiage</a:t>
            </a:r>
            <a:endParaRPr b="1" u="sng">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Libero handset in the front zone 					</a:t>
            </a:r>
            <a:r>
              <a:rPr lang="en">
                <a:solidFill>
                  <a:schemeClr val="dk1"/>
                </a:solidFill>
              </a:rPr>
              <a:t>LIBERO-LIBERO-LIBERO</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Libero handset behind the attack line 				GOOD-GOOD-GOOD</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Illegal back-row setter 							BACK-BACK-BACK</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Reaching Over   									OVER-OVER-OVER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Back-row player takes off on or in front of attack line	</a:t>
            </a:r>
            <a:r>
              <a:rPr lang="en">
                <a:solidFill>
                  <a:schemeClr val="dk1"/>
                </a:solidFill>
              </a:rPr>
              <a:t>BACK-BACK-BACK</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Back-row player takes off behind the attack line		</a:t>
            </a:r>
            <a:r>
              <a:rPr lang="en">
                <a:solidFill>
                  <a:schemeClr val="dk1"/>
                </a:solidFill>
              </a:rPr>
              <a:t>GOOD-GOOD-GOOD</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Successful pancake 								GOOD-GOOD-GOOD</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Unsuccessful pancake 							DOWN-DOWN-DOWN</a:t>
            </a:r>
            <a:endParaRPr>
              <a:solidFill>
                <a:schemeClr val="dk1"/>
              </a:solidFill>
            </a:endParaRPr>
          </a:p>
          <a:p>
            <a:pPr indent="0" lvl="0" marL="0" rtl="0" algn="l">
              <a:spcBef>
                <a:spcPts val="0"/>
              </a:spcBef>
              <a:spcAft>
                <a:spcPts val="0"/>
              </a:spcAft>
              <a:buNone/>
            </a:pPr>
            <a:r>
              <a:rPr lang="en">
                <a:solidFill>
                  <a:schemeClr val="dk1"/>
                </a:solidFill>
              </a:rPr>
              <a:t>Slight touch at the block 							</a:t>
            </a:r>
            <a:r>
              <a:rPr lang="en">
                <a:solidFill>
                  <a:schemeClr val="dk1"/>
                </a:solidFill>
              </a:rPr>
              <a:t>TOUCH-TOUCH-TOUCH</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Ball out, when line judge may have been screened 	</a:t>
            </a:r>
            <a:r>
              <a:rPr lang="en">
                <a:solidFill>
                  <a:schemeClr val="dk1"/>
                </a:solidFill>
              </a:rPr>
              <a:t>OUT-OUT-OUT</a:t>
            </a:r>
            <a:endParaRPr>
              <a:solidFill>
                <a:schemeClr val="dk1"/>
              </a:solidFill>
            </a:endParaRPr>
          </a:p>
          <a:p>
            <a:pPr indent="0" lvl="0" marL="0" rtl="0" algn="l">
              <a:spcBef>
                <a:spcPts val="0"/>
              </a:spcBef>
              <a:spcAft>
                <a:spcPts val="0"/>
              </a:spcAft>
              <a:buNone/>
            </a:pPr>
            <a:r>
              <a:rPr lang="en">
                <a:solidFill>
                  <a:schemeClr val="dk1"/>
                </a:solidFill>
              </a:rPr>
              <a:t>Illegal contact fault (ONLY if the R1's view is blocked) 	</a:t>
            </a:r>
            <a:r>
              <a:rPr lang="en">
                <a:solidFill>
                  <a:schemeClr val="dk1"/>
                </a:solidFill>
              </a:rPr>
              <a:t>BAD-BAD-BAD</a:t>
            </a:r>
            <a:endParaRPr>
              <a:solidFill>
                <a:schemeClr val="dk1"/>
              </a:solidFill>
            </a:endParaRPr>
          </a:p>
          <a:p>
            <a:pPr indent="0" lvl="0" marL="0" rtl="0" algn="l">
              <a:spcBef>
                <a:spcPts val="0"/>
              </a:spcBef>
              <a:spcAft>
                <a:spcPts val="0"/>
              </a:spcAft>
              <a:buNone/>
            </a:pPr>
            <a:r>
              <a:rPr lang="en">
                <a:solidFill>
                  <a:schemeClr val="dk1"/>
                </a:solidFill>
              </a:rPr>
              <a:t>Potential 4-hit violation - (ball did not contact blocker) 	FOUR-FOUR-FOUR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Player tying shoes, ball on court, scorekeeper issue	WAIT-WAIT-WAIT</a:t>
            </a:r>
            <a:endParaRPr>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133125"/>
            <a:ext cx="8520600" cy="88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Dead Ball Communication</a:t>
            </a:r>
            <a:endParaRPr sz="4800"/>
          </a:p>
        </p:txBody>
      </p:sp>
      <p:sp>
        <p:nvSpPr>
          <p:cNvPr id="99" name="Google Shape;99;p20"/>
          <p:cNvSpPr txBox="1"/>
          <p:nvPr>
            <p:ph idx="1" type="body"/>
          </p:nvPr>
        </p:nvSpPr>
        <p:spPr>
          <a:xfrm>
            <a:off x="60500" y="1152475"/>
            <a:ext cx="8991900" cy="3918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Between rallies, the R1 and R2 can communicate pertinent information to each other. Some examples: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 Can confer regarding a specific rule.</a:t>
            </a:r>
            <a:endParaRPr/>
          </a:p>
          <a:p>
            <a:pPr indent="0" lvl="0" marL="0" rtl="0" algn="l">
              <a:spcBef>
                <a:spcPts val="0"/>
              </a:spcBef>
              <a:spcAft>
                <a:spcPts val="0"/>
              </a:spcAft>
              <a:buClr>
                <a:schemeClr val="dk1"/>
              </a:buClr>
              <a:buSzPts val="1100"/>
              <a:buFont typeface="Arial"/>
              <a:buNone/>
            </a:pPr>
            <a:r>
              <a:rPr lang="en"/>
              <a:t>• Can confer regarding a specific play.</a:t>
            </a:r>
            <a:endParaRPr/>
          </a:p>
          <a:p>
            <a:pPr indent="0" lvl="0" marL="0" rtl="0" algn="l">
              <a:spcBef>
                <a:spcPts val="0"/>
              </a:spcBef>
              <a:spcAft>
                <a:spcPts val="0"/>
              </a:spcAft>
              <a:buClr>
                <a:schemeClr val="dk1"/>
              </a:buClr>
              <a:buSzPts val="1100"/>
              <a:buFont typeface="Arial"/>
              <a:buNone/>
            </a:pPr>
            <a:r>
              <a:rPr lang="en"/>
              <a:t>• Assistance when substitution situations when both teams have a sub or one may be requesting a time-out.</a:t>
            </a:r>
            <a:endParaRPr/>
          </a:p>
          <a:p>
            <a:pPr indent="0" lvl="0" marL="0" rtl="0" algn="l">
              <a:spcBef>
                <a:spcPts val="0"/>
              </a:spcBef>
              <a:spcAft>
                <a:spcPts val="0"/>
              </a:spcAft>
              <a:buClr>
                <a:schemeClr val="dk1"/>
              </a:buClr>
              <a:buSzPts val="1100"/>
              <a:buFont typeface="Arial"/>
              <a:buNone/>
            </a:pPr>
            <a:r>
              <a:rPr lang="en"/>
              <a:t>• Request for delay or unsporting sanction on a team or player.</a:t>
            </a:r>
            <a:endParaRPr/>
          </a:p>
          <a:p>
            <a:pPr indent="0" lvl="0" marL="0" rtl="0" algn="l">
              <a:spcBef>
                <a:spcPts val="0"/>
              </a:spcBef>
              <a:spcAft>
                <a:spcPts val="0"/>
              </a:spcAft>
              <a:buNone/>
            </a:pPr>
            <a:r>
              <a:rPr lang="en"/>
              <a:t>• Can confer as to the reason for a lengthy delay.</a:t>
            </a:r>
            <a:endParaRPr/>
          </a:p>
          <a:p>
            <a:pPr indent="0" lvl="0" marL="0" rtl="0" algn="l">
              <a:spcBef>
                <a:spcPts val="0"/>
              </a:spcBef>
              <a:spcAft>
                <a:spcPts val="0"/>
              </a:spcAft>
              <a:buNone/>
            </a:pPr>
            <a:r>
              <a:t/>
            </a:r>
            <a:endParaRPr/>
          </a:p>
          <a:p>
            <a:pPr indent="0" lvl="0" marL="0" rtl="0" algn="l">
              <a:spcBef>
                <a:spcPts val="0"/>
              </a:spcBef>
              <a:spcAft>
                <a:spcPts val="1200"/>
              </a:spcAft>
              <a:buNone/>
            </a:pPr>
            <a:r>
              <a:t/>
            </a:r>
            <a:endParaRPr/>
          </a:p>
        </p:txBody>
      </p:sp>
      <p:pic>
        <p:nvPicPr>
          <p:cNvPr id="100" name="Google Shape;100;p20" title="images-1.jpg"/>
          <p:cNvPicPr preferRelativeResize="0"/>
          <p:nvPr/>
        </p:nvPicPr>
        <p:blipFill>
          <a:blip r:embed="rId3">
            <a:alphaModFix/>
          </a:blip>
          <a:stretch>
            <a:fillRect/>
          </a:stretch>
        </p:blipFill>
        <p:spPr>
          <a:xfrm>
            <a:off x="6607875" y="3653976"/>
            <a:ext cx="2444525" cy="1380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311700" y="278350"/>
            <a:ext cx="8520600" cy="73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Final Tips</a:t>
            </a:r>
            <a:endParaRPr sz="6000"/>
          </a:p>
        </p:txBody>
      </p:sp>
      <p:sp>
        <p:nvSpPr>
          <p:cNvPr id="106" name="Google Shape;106;p21"/>
          <p:cNvSpPr txBox="1"/>
          <p:nvPr>
            <p:ph idx="1" type="body"/>
          </p:nvPr>
        </p:nvSpPr>
        <p:spPr>
          <a:xfrm>
            <a:off x="96825" y="1152475"/>
            <a:ext cx="8979900" cy="39183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Clr>
                <a:schemeClr val="dk1"/>
              </a:buClr>
              <a:buSzPts val="1100"/>
              <a:buFont typeface="Arial"/>
              <a:buNone/>
            </a:pPr>
            <a:r>
              <a:t/>
            </a:r>
            <a:endParaRPr b="1" sz="1100">
              <a:solidFill>
                <a:schemeClr val="dk1"/>
              </a:solidFill>
            </a:endParaRPr>
          </a:p>
          <a:p>
            <a:pPr indent="-381000" lvl="0" marL="457200" rtl="0" algn="l">
              <a:spcBef>
                <a:spcPts val="0"/>
              </a:spcBef>
              <a:spcAft>
                <a:spcPts val="0"/>
              </a:spcAft>
              <a:buClr>
                <a:schemeClr val="dk1"/>
              </a:buClr>
              <a:buSzPts val="2400"/>
              <a:buChar char="●"/>
            </a:pPr>
            <a:r>
              <a:rPr lang="en" sz="2400">
                <a:solidFill>
                  <a:schemeClr val="dk1"/>
                </a:solidFill>
              </a:rPr>
              <a:t>Watch facial expressions as coaches and fans are always watching and may misconstrue what has occurred.</a:t>
            </a:r>
            <a:endParaRPr sz="2400">
              <a:solidFill>
                <a:schemeClr val="dk1"/>
              </a:solidFill>
            </a:endParaRPr>
          </a:p>
          <a:p>
            <a:pPr indent="-381000" lvl="0" marL="457200" rtl="0" algn="l">
              <a:spcBef>
                <a:spcPts val="0"/>
              </a:spcBef>
              <a:spcAft>
                <a:spcPts val="0"/>
              </a:spcAft>
              <a:buClr>
                <a:schemeClr val="dk1"/>
              </a:buClr>
              <a:buSzPts val="2400"/>
              <a:buChar char="●"/>
            </a:pPr>
            <a:r>
              <a:rPr lang="en" sz="2400">
                <a:solidFill>
                  <a:schemeClr val="dk1"/>
                </a:solidFill>
              </a:rPr>
              <a:t>Maintain professionalism at all times during the match. Conversations between officials may be heard by players standing near you.</a:t>
            </a:r>
            <a:endParaRPr sz="2400">
              <a:solidFill>
                <a:schemeClr val="dk1"/>
              </a:solidFill>
            </a:endParaRPr>
          </a:p>
          <a:p>
            <a:pPr indent="-381000" lvl="0" marL="457200" rtl="0" algn="l">
              <a:spcBef>
                <a:spcPts val="0"/>
              </a:spcBef>
              <a:spcAft>
                <a:spcPts val="0"/>
              </a:spcAft>
              <a:buClr>
                <a:schemeClr val="dk1"/>
              </a:buClr>
              <a:buSzPts val="2400"/>
              <a:buChar char="●"/>
            </a:pPr>
            <a:r>
              <a:rPr lang="en" sz="2400">
                <a:solidFill>
                  <a:schemeClr val="dk1"/>
                </a:solidFill>
              </a:rPr>
              <a:t>Only give needed information. Ask partner what information they want. Just because you need it doesn’t mean your partner does.</a:t>
            </a:r>
            <a:endParaRPr sz="2400">
              <a:solidFill>
                <a:schemeClr val="dk1"/>
              </a:solidFill>
            </a:endParaRPr>
          </a:p>
          <a:p>
            <a:pPr indent="0" lvl="0" marL="0" rtl="0" algn="l">
              <a:spcBef>
                <a:spcPts val="0"/>
              </a:spcBef>
              <a:spcAft>
                <a:spcPts val="1200"/>
              </a:spcAft>
              <a:buNone/>
            </a:pPr>
            <a:r>
              <a:t/>
            </a:r>
            <a:endParaRPr/>
          </a:p>
        </p:txBody>
      </p:sp>
      <p:pic>
        <p:nvPicPr>
          <p:cNvPr id="107" name="Google Shape;107;p21" title="images-2.jpg"/>
          <p:cNvPicPr preferRelativeResize="0"/>
          <p:nvPr/>
        </p:nvPicPr>
        <p:blipFill>
          <a:blip r:embed="rId3">
            <a:alphaModFix/>
          </a:blip>
          <a:stretch>
            <a:fillRect/>
          </a:stretch>
        </p:blipFill>
        <p:spPr>
          <a:xfrm>
            <a:off x="311700" y="55100"/>
            <a:ext cx="2335800" cy="140613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