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Lst>
  <p:sldSz cy="5143500" cx="9144000"/>
  <p:notesSz cx="6858000" cy="9144000"/>
  <p:embeddedFontLst>
    <p:embeddedFont>
      <p:font typeface="Bowlby One SC"/>
      <p:regular r:id="rId13"/>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font" Target="fonts/BowlbyOneSC-regular.fntdata"/><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 name="Shape 57"/>
        <p:cNvGrpSpPr/>
        <p:nvPr/>
      </p:nvGrpSpPr>
      <p:grpSpPr>
        <a:xfrm>
          <a:off x="0" y="0"/>
          <a:ext cx="0" cy="0"/>
          <a:chOff x="0" y="0"/>
          <a:chExt cx="0" cy="0"/>
        </a:xfrm>
      </p:grpSpPr>
      <p:sp>
        <p:nvSpPr>
          <p:cNvPr id="58" name="Google Shape;58;g25a370d7077_0_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9" name="Google Shape;59;g25a370d7077_0_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 name="Shape 64"/>
        <p:cNvGrpSpPr/>
        <p:nvPr/>
      </p:nvGrpSpPr>
      <p:grpSpPr>
        <a:xfrm>
          <a:off x="0" y="0"/>
          <a:ext cx="0" cy="0"/>
          <a:chOff x="0" y="0"/>
          <a:chExt cx="0" cy="0"/>
        </a:xfrm>
      </p:grpSpPr>
      <p:sp>
        <p:nvSpPr>
          <p:cNvPr id="65" name="Google Shape;65;g25a370d7077_0_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6" name="Google Shape;66;g25a370d7077_0_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 name="Shape 71"/>
        <p:cNvGrpSpPr/>
        <p:nvPr/>
      </p:nvGrpSpPr>
      <p:grpSpPr>
        <a:xfrm>
          <a:off x="0" y="0"/>
          <a:ext cx="0" cy="0"/>
          <a:chOff x="0" y="0"/>
          <a:chExt cx="0" cy="0"/>
        </a:xfrm>
      </p:grpSpPr>
      <p:sp>
        <p:nvSpPr>
          <p:cNvPr id="72" name="Google Shape;72;g25a370d7077_0_1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3" name="Google Shape;73;g25a370d7077_0_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8" name="Shape 78"/>
        <p:cNvGrpSpPr/>
        <p:nvPr/>
      </p:nvGrpSpPr>
      <p:grpSpPr>
        <a:xfrm>
          <a:off x="0" y="0"/>
          <a:ext cx="0" cy="0"/>
          <a:chOff x="0" y="0"/>
          <a:chExt cx="0" cy="0"/>
        </a:xfrm>
      </p:grpSpPr>
      <p:sp>
        <p:nvSpPr>
          <p:cNvPr id="79" name="Google Shape;79;g25a370d7077_0_2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0" name="Google Shape;80;g25a370d7077_0_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g25a370d7077_0_3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6" name="Google Shape;86;g25a370d7077_0_3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g25a370d7077_0_5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3" name="Google Shape;93;g25a370d7077_0_5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image" Target="../media/image3.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4.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6.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5.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11700" y="309375"/>
            <a:ext cx="8520600" cy="17790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sz="8000">
                <a:solidFill>
                  <a:srgbClr val="FF0000"/>
                </a:solidFill>
                <a:latin typeface="Bowlby One SC"/>
                <a:ea typeface="Bowlby One SC"/>
                <a:cs typeface="Bowlby One SC"/>
                <a:sym typeface="Bowlby One SC"/>
              </a:rPr>
              <a:t>NO TIME OFF!</a:t>
            </a:r>
            <a:endParaRPr sz="8000">
              <a:solidFill>
                <a:srgbClr val="FF0000"/>
              </a:solidFill>
              <a:latin typeface="Bowlby One SC"/>
              <a:ea typeface="Bowlby One SC"/>
              <a:cs typeface="Bowlby One SC"/>
              <a:sym typeface="Bowlby One SC"/>
            </a:endParaRPr>
          </a:p>
        </p:txBody>
      </p:sp>
      <p:sp>
        <p:nvSpPr>
          <p:cNvPr id="55" name="Google Shape;55;p13"/>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t/>
            </a:r>
            <a:endParaRPr/>
          </a:p>
        </p:txBody>
      </p:sp>
      <p:pic>
        <p:nvPicPr>
          <p:cNvPr id="56" name="Google Shape;56;p13"/>
          <p:cNvPicPr preferRelativeResize="0"/>
          <p:nvPr/>
        </p:nvPicPr>
        <p:blipFill>
          <a:blip r:embed="rId3">
            <a:alphaModFix/>
          </a:blip>
          <a:stretch>
            <a:fillRect/>
          </a:stretch>
        </p:blipFill>
        <p:spPr>
          <a:xfrm>
            <a:off x="3454902" y="2104677"/>
            <a:ext cx="2216675" cy="276810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 name="Shape 60"/>
        <p:cNvGrpSpPr/>
        <p:nvPr/>
      </p:nvGrpSpPr>
      <p:grpSpPr>
        <a:xfrm>
          <a:off x="0" y="0"/>
          <a:ext cx="0" cy="0"/>
          <a:chOff x="0" y="0"/>
          <a:chExt cx="0" cy="0"/>
        </a:xfrm>
      </p:grpSpPr>
      <p:sp>
        <p:nvSpPr>
          <p:cNvPr id="61" name="Google Shape;61;p1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3600">
                <a:solidFill>
                  <a:srgbClr val="FF0000"/>
                </a:solidFill>
                <a:latin typeface="Bowlby One SC"/>
                <a:ea typeface="Bowlby One SC"/>
                <a:cs typeface="Bowlby One SC"/>
                <a:sym typeface="Bowlby One SC"/>
              </a:rPr>
              <a:t>No Time Off!</a:t>
            </a:r>
            <a:endParaRPr sz="3600">
              <a:solidFill>
                <a:srgbClr val="FF0000"/>
              </a:solidFill>
              <a:latin typeface="Bowlby One SC"/>
              <a:ea typeface="Bowlby One SC"/>
              <a:cs typeface="Bowlby One SC"/>
              <a:sym typeface="Bowlby One SC"/>
            </a:endParaRPr>
          </a:p>
        </p:txBody>
      </p:sp>
      <p:sp>
        <p:nvSpPr>
          <p:cNvPr id="62" name="Google Shape;62;p14"/>
          <p:cNvSpPr txBox="1"/>
          <p:nvPr>
            <p:ph idx="1" type="body"/>
          </p:nvPr>
        </p:nvSpPr>
        <p:spPr>
          <a:xfrm>
            <a:off x="311700" y="1152475"/>
            <a:ext cx="8520600" cy="3887400"/>
          </a:xfrm>
          <a:prstGeom prst="rect">
            <a:avLst/>
          </a:prstGeom>
        </p:spPr>
        <p:txBody>
          <a:bodyPr anchorCtr="0" anchor="t" bIns="91425" lIns="91425" spcFirstLastPara="1" rIns="91425" wrap="square" tIns="91425">
            <a:normAutofit lnSpcReduction="20000"/>
          </a:bodyPr>
          <a:lstStyle/>
          <a:p>
            <a:pPr indent="0" lvl="0" marL="0" rtl="0" algn="l">
              <a:spcBef>
                <a:spcPts val="0"/>
              </a:spcBef>
              <a:spcAft>
                <a:spcPts val="0"/>
              </a:spcAft>
              <a:buNone/>
            </a:pPr>
            <a:r>
              <a:rPr lang="en" sz="3600">
                <a:solidFill>
                  <a:schemeClr val="dk1"/>
                </a:solidFill>
                <a:highlight>
                  <a:srgbClr val="FFFFFF"/>
                </a:highlight>
              </a:rPr>
              <a:t>What is going through the minds of officials as they prepare for the next play?</a:t>
            </a:r>
            <a:endParaRPr sz="3600">
              <a:solidFill>
                <a:schemeClr val="dk1"/>
              </a:solidFill>
              <a:highlight>
                <a:srgbClr val="FFFFFF"/>
              </a:highlight>
            </a:endParaRPr>
          </a:p>
          <a:p>
            <a:pPr indent="0" lvl="0" marL="0" rtl="0" algn="l">
              <a:spcBef>
                <a:spcPts val="1200"/>
              </a:spcBef>
              <a:spcAft>
                <a:spcPts val="0"/>
              </a:spcAft>
              <a:buNone/>
            </a:pPr>
            <a:r>
              <a:t/>
            </a:r>
            <a:endParaRPr sz="3600">
              <a:solidFill>
                <a:schemeClr val="dk1"/>
              </a:solidFill>
              <a:highlight>
                <a:srgbClr val="FFFFFF"/>
              </a:highlight>
            </a:endParaRPr>
          </a:p>
          <a:p>
            <a:pPr indent="0" lvl="0" marL="0" rtl="0" algn="l">
              <a:spcBef>
                <a:spcPts val="1200"/>
              </a:spcBef>
              <a:spcAft>
                <a:spcPts val="0"/>
              </a:spcAft>
              <a:buNone/>
            </a:pPr>
            <a:r>
              <a:t/>
            </a:r>
            <a:endParaRPr sz="3600">
              <a:solidFill>
                <a:schemeClr val="dk1"/>
              </a:solidFill>
              <a:highlight>
                <a:srgbClr val="FFFFFF"/>
              </a:highlight>
            </a:endParaRPr>
          </a:p>
          <a:p>
            <a:pPr indent="0" lvl="0" marL="0" rtl="0" algn="l">
              <a:spcBef>
                <a:spcPts val="1200"/>
              </a:spcBef>
              <a:spcAft>
                <a:spcPts val="1200"/>
              </a:spcAft>
              <a:buNone/>
            </a:pPr>
            <a:r>
              <a:rPr lang="en" sz="2150">
                <a:solidFill>
                  <a:schemeClr val="dk1"/>
                </a:solidFill>
                <a:highlight>
                  <a:srgbClr val="FFFFFF"/>
                </a:highlight>
              </a:rPr>
              <a:t>Tips for officials between the time a point is awarded and the beckoning for the next serve.</a:t>
            </a:r>
            <a:endParaRPr sz="2150">
              <a:solidFill>
                <a:schemeClr val="dk1"/>
              </a:solidFill>
              <a:highlight>
                <a:srgbClr val="FFFFFF"/>
              </a:highlight>
            </a:endParaRPr>
          </a:p>
        </p:txBody>
      </p:sp>
      <p:pic>
        <p:nvPicPr>
          <p:cNvPr id="63" name="Google Shape;63;p14"/>
          <p:cNvPicPr preferRelativeResize="0"/>
          <p:nvPr/>
        </p:nvPicPr>
        <p:blipFill>
          <a:blip r:embed="rId3">
            <a:alphaModFix/>
          </a:blip>
          <a:stretch>
            <a:fillRect/>
          </a:stretch>
        </p:blipFill>
        <p:spPr>
          <a:xfrm>
            <a:off x="3156888" y="2333875"/>
            <a:ext cx="2638425" cy="173355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7" name="Shape 67"/>
        <p:cNvGrpSpPr/>
        <p:nvPr/>
      </p:nvGrpSpPr>
      <p:grpSpPr>
        <a:xfrm>
          <a:off x="0" y="0"/>
          <a:ext cx="0" cy="0"/>
          <a:chOff x="0" y="0"/>
          <a:chExt cx="0" cy="0"/>
        </a:xfrm>
      </p:grpSpPr>
      <p:sp>
        <p:nvSpPr>
          <p:cNvPr id="68" name="Google Shape;68;p15"/>
          <p:cNvSpPr txBox="1"/>
          <p:nvPr>
            <p:ph type="title"/>
          </p:nvPr>
        </p:nvSpPr>
        <p:spPr>
          <a:xfrm>
            <a:off x="80550" y="138075"/>
            <a:ext cx="8975100" cy="1014300"/>
          </a:xfrm>
          <a:prstGeom prst="rect">
            <a:avLst/>
          </a:prstGeom>
        </p:spPr>
        <p:txBody>
          <a:bodyPr anchorCtr="0" anchor="t" bIns="91425" lIns="91425" spcFirstLastPara="1" rIns="91425" wrap="square" tIns="91425">
            <a:normAutofit fontScale="90000"/>
          </a:bodyPr>
          <a:lstStyle/>
          <a:p>
            <a:pPr indent="-457200" lvl="0" marL="457200" rtl="0" algn="l">
              <a:lnSpc>
                <a:spcPct val="92857"/>
              </a:lnSpc>
              <a:spcBef>
                <a:spcPts val="2300"/>
              </a:spcBef>
              <a:spcAft>
                <a:spcPts val="0"/>
              </a:spcAft>
              <a:buClr>
                <a:srgbClr val="EF4030"/>
              </a:buClr>
              <a:buSzPct val="100000"/>
              <a:buFont typeface="Bowlby One SC"/>
              <a:buAutoNum type="arabicPeriod"/>
            </a:pPr>
            <a:r>
              <a:rPr lang="en" sz="4000">
                <a:solidFill>
                  <a:srgbClr val="EF4030"/>
                </a:solidFill>
                <a:highlight>
                  <a:srgbClr val="FFFFFF"/>
                </a:highlight>
                <a:latin typeface="Bowlby One SC"/>
                <a:ea typeface="Bowlby One SC"/>
                <a:cs typeface="Bowlby One SC"/>
                <a:sym typeface="Bowlby One SC"/>
              </a:rPr>
              <a:t>Watch for any unsportsmanlike actions</a:t>
            </a:r>
            <a:endParaRPr sz="4000">
              <a:solidFill>
                <a:srgbClr val="EF4030"/>
              </a:solidFill>
              <a:highlight>
                <a:srgbClr val="FFFFFF"/>
              </a:highlight>
              <a:latin typeface="Bowlby One SC"/>
              <a:ea typeface="Bowlby One SC"/>
              <a:cs typeface="Bowlby One SC"/>
              <a:sym typeface="Bowlby One SC"/>
            </a:endParaRPr>
          </a:p>
          <a:p>
            <a:pPr indent="0" lvl="0" marL="0" rtl="0" algn="l">
              <a:spcBef>
                <a:spcPts val="1500"/>
              </a:spcBef>
              <a:spcAft>
                <a:spcPts val="0"/>
              </a:spcAft>
              <a:buNone/>
            </a:pPr>
            <a:r>
              <a:t/>
            </a:r>
            <a:endParaRPr/>
          </a:p>
        </p:txBody>
      </p:sp>
      <p:sp>
        <p:nvSpPr>
          <p:cNvPr id="69" name="Google Shape;69;p15"/>
          <p:cNvSpPr txBox="1"/>
          <p:nvPr>
            <p:ph idx="1" type="body"/>
          </p:nvPr>
        </p:nvSpPr>
        <p:spPr>
          <a:xfrm>
            <a:off x="311700" y="1461350"/>
            <a:ext cx="8520600" cy="3578400"/>
          </a:xfrm>
          <a:prstGeom prst="rect">
            <a:avLst/>
          </a:prstGeom>
        </p:spPr>
        <p:txBody>
          <a:bodyPr anchorCtr="0" anchor="t" bIns="91425" lIns="91425" spcFirstLastPara="1" rIns="91425" wrap="square" tIns="91425">
            <a:normAutofit lnSpcReduction="10000"/>
          </a:bodyPr>
          <a:lstStyle/>
          <a:p>
            <a:pPr indent="0" lvl="0" marL="0" rtl="0" algn="l">
              <a:spcBef>
                <a:spcPts val="0"/>
              </a:spcBef>
              <a:spcAft>
                <a:spcPts val="0"/>
              </a:spcAft>
              <a:buNone/>
            </a:pPr>
            <a:r>
              <a:rPr lang="en">
                <a:solidFill>
                  <a:schemeClr val="dk1"/>
                </a:solidFill>
                <a:highlight>
                  <a:srgbClr val="FFFFFF"/>
                </a:highlight>
              </a:rPr>
              <a:t>The majority of points in a volleyball match are not controversial. However, there are several plays in which unsportsmanlike behavior might follow.</a:t>
            </a:r>
            <a:endParaRPr>
              <a:solidFill>
                <a:schemeClr val="dk1"/>
              </a:solidFill>
              <a:highlight>
                <a:srgbClr val="FFFFFF"/>
              </a:highlight>
            </a:endParaRPr>
          </a:p>
          <a:p>
            <a:pPr indent="-342900" lvl="0" marL="457200" rtl="0" algn="l">
              <a:spcBef>
                <a:spcPts val="1200"/>
              </a:spcBef>
              <a:spcAft>
                <a:spcPts val="0"/>
              </a:spcAft>
              <a:buClr>
                <a:schemeClr val="dk1"/>
              </a:buClr>
              <a:buSzPts val="1800"/>
              <a:buChar char="●"/>
            </a:pPr>
            <a:r>
              <a:rPr lang="en">
                <a:solidFill>
                  <a:schemeClr val="dk1"/>
                </a:solidFill>
                <a:highlight>
                  <a:srgbClr val="FFFFFF"/>
                </a:highlight>
              </a:rPr>
              <a:t>Big Block or Kill</a:t>
            </a:r>
            <a:endParaRPr>
              <a:solidFill>
                <a:schemeClr val="dk1"/>
              </a:solidFill>
              <a:highlight>
                <a:srgbClr val="FFFFFF"/>
              </a:highlight>
            </a:endParaRPr>
          </a:p>
          <a:p>
            <a:pPr indent="-342900" lvl="0" marL="457200" rtl="0" algn="l">
              <a:spcBef>
                <a:spcPts val="0"/>
              </a:spcBef>
              <a:spcAft>
                <a:spcPts val="0"/>
              </a:spcAft>
              <a:buClr>
                <a:schemeClr val="dk1"/>
              </a:buClr>
              <a:buSzPts val="1800"/>
              <a:buChar char="●"/>
            </a:pPr>
            <a:r>
              <a:rPr lang="en">
                <a:solidFill>
                  <a:schemeClr val="dk1"/>
                </a:solidFill>
                <a:highlight>
                  <a:srgbClr val="FFFFFF"/>
                </a:highlight>
              </a:rPr>
              <a:t>Coach or Player feels like there was a missed touch</a:t>
            </a:r>
            <a:endParaRPr>
              <a:solidFill>
                <a:schemeClr val="dk1"/>
              </a:solidFill>
              <a:highlight>
                <a:srgbClr val="FFFFFF"/>
              </a:highlight>
            </a:endParaRPr>
          </a:p>
          <a:p>
            <a:pPr indent="-342900" lvl="0" marL="457200" rtl="0" algn="l">
              <a:spcBef>
                <a:spcPts val="0"/>
              </a:spcBef>
              <a:spcAft>
                <a:spcPts val="0"/>
              </a:spcAft>
              <a:buClr>
                <a:schemeClr val="dk1"/>
              </a:buClr>
              <a:buSzPts val="1800"/>
              <a:buChar char="●"/>
            </a:pPr>
            <a:r>
              <a:rPr lang="en">
                <a:solidFill>
                  <a:schemeClr val="dk1"/>
                </a:solidFill>
                <a:highlight>
                  <a:srgbClr val="FFFFFF"/>
                </a:highlight>
              </a:rPr>
              <a:t>Close line call</a:t>
            </a:r>
            <a:endParaRPr>
              <a:solidFill>
                <a:schemeClr val="dk1"/>
              </a:solidFill>
              <a:highlight>
                <a:srgbClr val="FFFFFF"/>
              </a:highlight>
            </a:endParaRPr>
          </a:p>
          <a:p>
            <a:pPr indent="-342900" lvl="0" marL="457200" rtl="0" algn="l">
              <a:spcBef>
                <a:spcPts val="0"/>
              </a:spcBef>
              <a:spcAft>
                <a:spcPts val="0"/>
              </a:spcAft>
              <a:buClr>
                <a:schemeClr val="dk1"/>
              </a:buClr>
              <a:buSzPts val="1800"/>
              <a:buChar char="●"/>
            </a:pPr>
            <a:r>
              <a:rPr lang="en">
                <a:solidFill>
                  <a:schemeClr val="dk1"/>
                </a:solidFill>
                <a:highlight>
                  <a:srgbClr val="FFFFFF"/>
                </a:highlight>
              </a:rPr>
              <a:t>Ball handling call that went against their team</a:t>
            </a:r>
            <a:endParaRPr>
              <a:solidFill>
                <a:schemeClr val="dk1"/>
              </a:solidFill>
              <a:highlight>
                <a:srgbClr val="FFFFFF"/>
              </a:highlight>
            </a:endParaRPr>
          </a:p>
          <a:p>
            <a:pPr indent="0" lvl="0" marL="0" rtl="0" algn="l">
              <a:spcBef>
                <a:spcPts val="1200"/>
              </a:spcBef>
              <a:spcAft>
                <a:spcPts val="1200"/>
              </a:spcAft>
              <a:buNone/>
            </a:pPr>
            <a:r>
              <a:rPr lang="en">
                <a:solidFill>
                  <a:schemeClr val="dk1"/>
                </a:solidFill>
                <a:highlight>
                  <a:srgbClr val="FFFFFF"/>
                </a:highlight>
              </a:rPr>
              <a:t>After awarding the point, the officials needs to observe players and coaches for unsportsmanlike actions toward the other team or the officials. Either official may need to provide a verbal warning or the first referee use cards to handle the situation.</a:t>
            </a:r>
            <a:endParaRPr>
              <a:solidFill>
                <a:schemeClr val="dk1"/>
              </a:solidFill>
              <a:highlight>
                <a:srgbClr val="FFFFFF"/>
              </a:highlight>
            </a:endParaRPr>
          </a:p>
        </p:txBody>
      </p:sp>
      <p:pic>
        <p:nvPicPr>
          <p:cNvPr id="70" name="Google Shape;70;p15"/>
          <p:cNvPicPr preferRelativeResize="0"/>
          <p:nvPr/>
        </p:nvPicPr>
        <p:blipFill>
          <a:blip r:embed="rId3">
            <a:alphaModFix/>
          </a:blip>
          <a:stretch>
            <a:fillRect/>
          </a:stretch>
        </p:blipFill>
        <p:spPr>
          <a:xfrm>
            <a:off x="6738601" y="2317200"/>
            <a:ext cx="1805925" cy="1101175"/>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69">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69">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69">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69">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69">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69">
                                            <p:txEl>
                                              <p:pRg end="5" st="5"/>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4" name="Shape 74"/>
        <p:cNvGrpSpPr/>
        <p:nvPr/>
      </p:nvGrpSpPr>
      <p:grpSpPr>
        <a:xfrm>
          <a:off x="0" y="0"/>
          <a:ext cx="0" cy="0"/>
          <a:chOff x="0" y="0"/>
          <a:chExt cx="0" cy="0"/>
        </a:xfrm>
      </p:grpSpPr>
      <p:sp>
        <p:nvSpPr>
          <p:cNvPr id="75" name="Google Shape;75;p16"/>
          <p:cNvSpPr txBox="1"/>
          <p:nvPr>
            <p:ph type="title"/>
          </p:nvPr>
        </p:nvSpPr>
        <p:spPr>
          <a:xfrm>
            <a:off x="0" y="172600"/>
            <a:ext cx="9090300" cy="845100"/>
          </a:xfrm>
          <a:prstGeom prst="rect">
            <a:avLst/>
          </a:prstGeom>
        </p:spPr>
        <p:txBody>
          <a:bodyPr anchorCtr="0" anchor="t" bIns="91425" lIns="91425" spcFirstLastPara="1" rIns="91425" wrap="square" tIns="91425">
            <a:noAutofit/>
          </a:bodyPr>
          <a:lstStyle/>
          <a:p>
            <a:pPr indent="0" lvl="0" marL="0" rtl="0" algn="l">
              <a:lnSpc>
                <a:spcPct val="92857"/>
              </a:lnSpc>
              <a:spcBef>
                <a:spcPts val="2300"/>
              </a:spcBef>
              <a:spcAft>
                <a:spcPts val="0"/>
              </a:spcAft>
              <a:buClr>
                <a:schemeClr val="dk1"/>
              </a:buClr>
              <a:buSzPts val="1100"/>
              <a:buFont typeface="Arial"/>
              <a:buNone/>
            </a:pPr>
            <a:r>
              <a:rPr lang="en" sz="3600">
                <a:solidFill>
                  <a:srgbClr val="EF4030"/>
                </a:solidFill>
                <a:highlight>
                  <a:srgbClr val="FFFFFF"/>
                </a:highlight>
                <a:latin typeface="Bowlby One SC"/>
                <a:ea typeface="Bowlby One SC"/>
                <a:cs typeface="Bowlby One SC"/>
                <a:sym typeface="Bowlby One SC"/>
              </a:rPr>
              <a:t>2. Scan the benches for substitutes or timeouts</a:t>
            </a:r>
            <a:endParaRPr sz="3600">
              <a:solidFill>
                <a:srgbClr val="EF4030"/>
              </a:solidFill>
              <a:highlight>
                <a:srgbClr val="FFFFFF"/>
              </a:highlight>
              <a:latin typeface="Bowlby One SC"/>
              <a:ea typeface="Bowlby One SC"/>
              <a:cs typeface="Bowlby One SC"/>
              <a:sym typeface="Bowlby One SC"/>
            </a:endParaRPr>
          </a:p>
          <a:p>
            <a:pPr indent="0" lvl="0" marL="0" rtl="0" algn="l">
              <a:spcBef>
                <a:spcPts val="1500"/>
              </a:spcBef>
              <a:spcAft>
                <a:spcPts val="0"/>
              </a:spcAft>
              <a:buNone/>
            </a:pPr>
            <a:r>
              <a:t/>
            </a:r>
            <a:endParaRPr/>
          </a:p>
        </p:txBody>
      </p:sp>
      <p:sp>
        <p:nvSpPr>
          <p:cNvPr id="76" name="Google Shape;76;p16"/>
          <p:cNvSpPr txBox="1"/>
          <p:nvPr>
            <p:ph idx="1" type="body"/>
          </p:nvPr>
        </p:nvSpPr>
        <p:spPr>
          <a:xfrm>
            <a:off x="311700" y="1300250"/>
            <a:ext cx="8520600" cy="37167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solidFill>
                  <a:schemeClr val="dk1"/>
                </a:solidFill>
                <a:highlight>
                  <a:srgbClr val="FFFFFF"/>
                </a:highlight>
              </a:rPr>
              <a:t>After awarding the point and observing the general behavior of the teams, the R1 should conduct a visual scan of each team’s bench.</a:t>
            </a:r>
            <a:endParaRPr>
              <a:solidFill>
                <a:schemeClr val="dk1"/>
              </a:solidFill>
              <a:highlight>
                <a:srgbClr val="FFFFFF"/>
              </a:highlight>
            </a:endParaRPr>
          </a:p>
          <a:p>
            <a:pPr indent="0" lvl="0" marL="0" rtl="0" algn="l">
              <a:spcBef>
                <a:spcPts val="1200"/>
              </a:spcBef>
              <a:spcAft>
                <a:spcPts val="0"/>
              </a:spcAft>
              <a:buNone/>
            </a:pPr>
            <a:r>
              <a:rPr lang="en">
                <a:solidFill>
                  <a:schemeClr val="dk1"/>
                </a:solidFill>
                <a:highlight>
                  <a:srgbClr val="FFFFFF"/>
                </a:highlight>
              </a:rPr>
              <a:t>The first part of the scan is observing the benches for any:</a:t>
            </a:r>
            <a:endParaRPr>
              <a:solidFill>
                <a:schemeClr val="dk1"/>
              </a:solidFill>
              <a:highlight>
                <a:srgbClr val="FFFFFF"/>
              </a:highlight>
            </a:endParaRPr>
          </a:p>
          <a:p>
            <a:pPr indent="-342900" lvl="0" marL="457200" rtl="0" algn="l">
              <a:spcBef>
                <a:spcPts val="1200"/>
              </a:spcBef>
              <a:spcAft>
                <a:spcPts val="0"/>
              </a:spcAft>
              <a:buClr>
                <a:schemeClr val="dk1"/>
              </a:buClr>
              <a:buSzPts val="1800"/>
              <a:buChar char="●"/>
            </a:pPr>
            <a:r>
              <a:rPr lang="en">
                <a:solidFill>
                  <a:schemeClr val="dk1"/>
                </a:solidFill>
                <a:highlight>
                  <a:srgbClr val="FFFFFF"/>
                </a:highlight>
              </a:rPr>
              <a:t>Substitutions</a:t>
            </a:r>
            <a:endParaRPr>
              <a:solidFill>
                <a:schemeClr val="dk1"/>
              </a:solidFill>
              <a:highlight>
                <a:srgbClr val="FFFFFF"/>
              </a:highlight>
            </a:endParaRPr>
          </a:p>
          <a:p>
            <a:pPr indent="-342900" lvl="0" marL="457200" rtl="0" algn="l">
              <a:spcBef>
                <a:spcPts val="0"/>
              </a:spcBef>
              <a:spcAft>
                <a:spcPts val="0"/>
              </a:spcAft>
              <a:buClr>
                <a:schemeClr val="dk1"/>
              </a:buClr>
              <a:buSzPts val="1800"/>
              <a:buChar char="●"/>
            </a:pPr>
            <a:r>
              <a:rPr lang="en">
                <a:solidFill>
                  <a:schemeClr val="dk1"/>
                </a:solidFill>
                <a:highlight>
                  <a:srgbClr val="FFFFFF"/>
                </a:highlight>
              </a:rPr>
              <a:t>Libero Replacements</a:t>
            </a:r>
            <a:endParaRPr>
              <a:solidFill>
                <a:schemeClr val="dk1"/>
              </a:solidFill>
              <a:highlight>
                <a:srgbClr val="FFFFFF"/>
              </a:highlight>
            </a:endParaRPr>
          </a:p>
          <a:p>
            <a:pPr indent="-342900" lvl="0" marL="457200" rtl="0" algn="l">
              <a:spcBef>
                <a:spcPts val="0"/>
              </a:spcBef>
              <a:spcAft>
                <a:spcPts val="0"/>
              </a:spcAft>
              <a:buClr>
                <a:schemeClr val="dk1"/>
              </a:buClr>
              <a:buSzPts val="1800"/>
              <a:buChar char="●"/>
            </a:pPr>
            <a:r>
              <a:rPr lang="en">
                <a:solidFill>
                  <a:schemeClr val="dk1"/>
                </a:solidFill>
                <a:highlight>
                  <a:srgbClr val="FFFFFF"/>
                </a:highlight>
              </a:rPr>
              <a:t>Timeouts</a:t>
            </a:r>
            <a:endParaRPr>
              <a:solidFill>
                <a:schemeClr val="dk1"/>
              </a:solidFill>
              <a:highlight>
                <a:srgbClr val="FFFFFF"/>
              </a:highlight>
            </a:endParaRPr>
          </a:p>
          <a:p>
            <a:pPr indent="0" lvl="0" marL="0" rtl="0" algn="l">
              <a:spcBef>
                <a:spcPts val="1200"/>
              </a:spcBef>
              <a:spcAft>
                <a:spcPts val="1200"/>
              </a:spcAft>
              <a:buNone/>
            </a:pPr>
            <a:r>
              <a:rPr lang="en">
                <a:solidFill>
                  <a:schemeClr val="dk1"/>
                </a:solidFill>
                <a:highlight>
                  <a:srgbClr val="FFFFFF"/>
                </a:highlight>
              </a:rPr>
              <a:t>The R2 initiates, but it is important the R1 scans as well in case the R2 is </a:t>
            </a:r>
            <a:r>
              <a:rPr lang="en">
                <a:solidFill>
                  <a:schemeClr val="dk1"/>
                </a:solidFill>
                <a:highlight>
                  <a:srgbClr val="FFFFFF"/>
                </a:highlight>
              </a:rPr>
              <a:t>preoccupied</a:t>
            </a:r>
            <a:r>
              <a:rPr lang="en">
                <a:solidFill>
                  <a:schemeClr val="dk1"/>
                </a:solidFill>
                <a:highlight>
                  <a:srgbClr val="FFFFFF"/>
                </a:highlight>
              </a:rPr>
              <a:t> answering a coach’s question or talking to the score table and misses the request.</a:t>
            </a:r>
            <a:endParaRPr>
              <a:solidFill>
                <a:schemeClr val="dk1"/>
              </a:solidFill>
              <a:highlight>
                <a:srgbClr val="FFFFFF"/>
              </a:highlight>
            </a:endParaRPr>
          </a:p>
        </p:txBody>
      </p:sp>
      <p:pic>
        <p:nvPicPr>
          <p:cNvPr id="77" name="Google Shape;77;p16"/>
          <p:cNvPicPr preferRelativeResize="0"/>
          <p:nvPr/>
        </p:nvPicPr>
        <p:blipFill>
          <a:blip r:embed="rId3">
            <a:alphaModFix/>
          </a:blip>
          <a:stretch>
            <a:fillRect/>
          </a:stretch>
        </p:blipFill>
        <p:spPr>
          <a:xfrm>
            <a:off x="3398775" y="4369624"/>
            <a:ext cx="1992750" cy="773875"/>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76">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76">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76">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76">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76">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76">
                                            <p:txEl>
                                              <p:pRg end="5" st="5"/>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1" name="Shape 81"/>
        <p:cNvGrpSpPr/>
        <p:nvPr/>
      </p:nvGrpSpPr>
      <p:grpSpPr>
        <a:xfrm>
          <a:off x="0" y="0"/>
          <a:ext cx="0" cy="0"/>
          <a:chOff x="0" y="0"/>
          <a:chExt cx="0" cy="0"/>
        </a:xfrm>
      </p:grpSpPr>
      <p:sp>
        <p:nvSpPr>
          <p:cNvPr id="82" name="Google Shape;82;p17"/>
          <p:cNvSpPr txBox="1"/>
          <p:nvPr>
            <p:ph type="title"/>
          </p:nvPr>
        </p:nvSpPr>
        <p:spPr>
          <a:xfrm>
            <a:off x="69050" y="0"/>
            <a:ext cx="9075000" cy="1017600"/>
          </a:xfrm>
          <a:prstGeom prst="rect">
            <a:avLst/>
          </a:prstGeom>
        </p:spPr>
        <p:txBody>
          <a:bodyPr anchorCtr="0" anchor="t" bIns="91425" lIns="91425" spcFirstLastPara="1" rIns="91425" wrap="square" tIns="91425">
            <a:normAutofit fontScale="90000"/>
          </a:bodyPr>
          <a:lstStyle/>
          <a:p>
            <a:pPr indent="0" lvl="0" marL="0" rtl="0" algn="l">
              <a:lnSpc>
                <a:spcPct val="92857"/>
              </a:lnSpc>
              <a:spcBef>
                <a:spcPts val="2300"/>
              </a:spcBef>
              <a:spcAft>
                <a:spcPts val="0"/>
              </a:spcAft>
              <a:buClr>
                <a:schemeClr val="dk1"/>
              </a:buClr>
              <a:buSzPct val="27500"/>
              <a:buFont typeface="Arial"/>
              <a:buNone/>
            </a:pPr>
            <a:r>
              <a:rPr lang="en" sz="4000">
                <a:solidFill>
                  <a:srgbClr val="EF4030"/>
                </a:solidFill>
                <a:highlight>
                  <a:srgbClr val="FFFFFF"/>
                </a:highlight>
                <a:latin typeface="Bowlby One SC"/>
                <a:ea typeface="Bowlby One SC"/>
                <a:cs typeface="Bowlby One SC"/>
                <a:sym typeface="Bowlby One SC"/>
              </a:rPr>
              <a:t>3. The scan for beckoning for serve</a:t>
            </a:r>
            <a:endParaRPr sz="4000">
              <a:solidFill>
                <a:srgbClr val="EF4030"/>
              </a:solidFill>
              <a:highlight>
                <a:srgbClr val="FFFFFF"/>
              </a:highlight>
              <a:latin typeface="Bowlby One SC"/>
              <a:ea typeface="Bowlby One SC"/>
              <a:cs typeface="Bowlby One SC"/>
              <a:sym typeface="Bowlby One SC"/>
            </a:endParaRPr>
          </a:p>
          <a:p>
            <a:pPr indent="0" lvl="0" marL="0" rtl="0" algn="l">
              <a:spcBef>
                <a:spcPts val="1500"/>
              </a:spcBef>
              <a:spcAft>
                <a:spcPts val="0"/>
              </a:spcAft>
              <a:buNone/>
            </a:pPr>
            <a:r>
              <a:t/>
            </a:r>
            <a:endParaRPr/>
          </a:p>
        </p:txBody>
      </p:sp>
      <p:sp>
        <p:nvSpPr>
          <p:cNvPr id="83" name="Google Shape;83;p17"/>
          <p:cNvSpPr txBox="1"/>
          <p:nvPr>
            <p:ph idx="1" type="body"/>
          </p:nvPr>
        </p:nvSpPr>
        <p:spPr>
          <a:xfrm>
            <a:off x="69050" y="1152475"/>
            <a:ext cx="9021300" cy="3921900"/>
          </a:xfrm>
          <a:prstGeom prst="rect">
            <a:avLst/>
          </a:prstGeom>
        </p:spPr>
        <p:txBody>
          <a:bodyPr anchorCtr="0" anchor="t" bIns="91425" lIns="91425" spcFirstLastPara="1" rIns="91425" wrap="square" tIns="91425">
            <a:normAutofit lnSpcReduction="20000"/>
          </a:bodyPr>
          <a:lstStyle/>
          <a:p>
            <a:pPr indent="0" lvl="0" marL="457200" rtl="0" algn="l">
              <a:spcBef>
                <a:spcPts val="0"/>
              </a:spcBef>
              <a:spcAft>
                <a:spcPts val="0"/>
              </a:spcAft>
              <a:buNone/>
            </a:pPr>
            <a:r>
              <a:rPr lang="en" sz="3000">
                <a:solidFill>
                  <a:srgbClr val="0000FF"/>
                </a:solidFill>
                <a:highlight>
                  <a:srgbClr val="FFFFFF"/>
                </a:highlight>
              </a:rPr>
              <a:t>SCAN, SCAN, AND SCAN SOME MORE!</a:t>
            </a:r>
            <a:endParaRPr sz="3000">
              <a:solidFill>
                <a:srgbClr val="0000FF"/>
              </a:solidFill>
              <a:highlight>
                <a:srgbClr val="FFFFFF"/>
              </a:highlight>
            </a:endParaRPr>
          </a:p>
          <a:p>
            <a:pPr indent="-342900" lvl="0" marL="457200" rtl="0" algn="l">
              <a:spcBef>
                <a:spcPts val="1200"/>
              </a:spcBef>
              <a:spcAft>
                <a:spcPts val="0"/>
              </a:spcAft>
              <a:buSzPts val="1800"/>
              <a:buChar char="●"/>
            </a:pPr>
            <a:r>
              <a:rPr lang="en">
                <a:solidFill>
                  <a:schemeClr val="dk1"/>
                </a:solidFill>
                <a:highlight>
                  <a:srgbClr val="FFFFFF"/>
                </a:highlight>
              </a:rPr>
              <a:t>Starting with the receiving team, the R1 should scan the court including looking at the LJs and players of the receiving team on both the court and the bench. The R1 needs to ensure all players are ready to play and are in the correct position.</a:t>
            </a:r>
            <a:endParaRPr>
              <a:solidFill>
                <a:schemeClr val="dk1"/>
              </a:solidFill>
              <a:highlight>
                <a:srgbClr val="FFFFFF"/>
              </a:highlight>
            </a:endParaRPr>
          </a:p>
          <a:p>
            <a:pPr indent="-342900" lvl="0" marL="457200" rtl="0" algn="l">
              <a:spcBef>
                <a:spcPts val="0"/>
              </a:spcBef>
              <a:spcAft>
                <a:spcPts val="0"/>
              </a:spcAft>
              <a:buClr>
                <a:schemeClr val="dk1"/>
              </a:buClr>
              <a:buSzPts val="1800"/>
              <a:buChar char="●"/>
            </a:pPr>
            <a:r>
              <a:rPr lang="en">
                <a:solidFill>
                  <a:schemeClr val="dk1"/>
                </a:solidFill>
                <a:highlight>
                  <a:srgbClr val="FFFFFF"/>
                </a:highlight>
              </a:rPr>
              <a:t>After reviewing the receiving team, the R1 will quickly observe the scorer’s table and the R2 to make sure they are ready for play.</a:t>
            </a:r>
            <a:endParaRPr>
              <a:solidFill>
                <a:schemeClr val="dk1"/>
              </a:solidFill>
              <a:highlight>
                <a:srgbClr val="FFFFFF"/>
              </a:highlight>
            </a:endParaRPr>
          </a:p>
          <a:p>
            <a:pPr indent="-342900" lvl="0" marL="457200" rtl="0" algn="l">
              <a:spcBef>
                <a:spcPts val="0"/>
              </a:spcBef>
              <a:spcAft>
                <a:spcPts val="0"/>
              </a:spcAft>
              <a:buClr>
                <a:schemeClr val="dk1"/>
              </a:buClr>
              <a:buSzPts val="1800"/>
              <a:buChar char="●"/>
            </a:pPr>
            <a:r>
              <a:rPr lang="en">
                <a:solidFill>
                  <a:schemeClr val="dk1"/>
                </a:solidFill>
                <a:highlight>
                  <a:srgbClr val="FFFFFF"/>
                </a:highlight>
              </a:rPr>
              <a:t>The last part is scanning the serving team. The R1 needs to confirm the server has the ball and take a quick rescan at the R2 before beckoning for the serve.</a:t>
            </a:r>
            <a:endParaRPr>
              <a:solidFill>
                <a:schemeClr val="dk1"/>
              </a:solidFill>
              <a:highlight>
                <a:srgbClr val="FFFFFF"/>
              </a:highlight>
            </a:endParaRPr>
          </a:p>
          <a:p>
            <a:pPr indent="0" lvl="0" marL="0" rtl="0" algn="l">
              <a:spcBef>
                <a:spcPts val="1200"/>
              </a:spcBef>
              <a:spcAft>
                <a:spcPts val="0"/>
              </a:spcAft>
              <a:buNone/>
            </a:pPr>
            <a:r>
              <a:t/>
            </a:r>
            <a:endParaRPr sz="1350">
              <a:solidFill>
                <a:schemeClr val="dk1"/>
              </a:solidFill>
              <a:highlight>
                <a:srgbClr val="FFFFFF"/>
              </a:highlight>
            </a:endParaRPr>
          </a:p>
          <a:p>
            <a:pPr indent="0" lvl="0" marL="0" rtl="0" algn="l">
              <a:spcBef>
                <a:spcPts val="1200"/>
              </a:spcBef>
              <a:spcAft>
                <a:spcPts val="1200"/>
              </a:spcAft>
              <a:buNone/>
            </a:pPr>
            <a:r>
              <a:rPr lang="en" sz="1900">
                <a:solidFill>
                  <a:schemeClr val="dk1"/>
                </a:solidFill>
                <a:highlight>
                  <a:srgbClr val="FFFFFF"/>
                </a:highlight>
              </a:rPr>
              <a:t>These scans are important to identify any potential risks for injury, such as untied shoes, safety issues, and to look for general alignment of players.</a:t>
            </a:r>
            <a:endParaRPr sz="1900">
              <a:solidFill>
                <a:schemeClr val="dk1"/>
              </a:solidFill>
              <a:highlight>
                <a:srgbClr val="FFFFFF"/>
              </a:highlight>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3">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3">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3">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3">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3">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3">
                                            <p:txEl>
                                              <p:pRg end="5" st="5"/>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 name="Shape 87"/>
        <p:cNvGrpSpPr/>
        <p:nvPr/>
      </p:nvGrpSpPr>
      <p:grpSpPr>
        <a:xfrm>
          <a:off x="0" y="0"/>
          <a:ext cx="0" cy="0"/>
          <a:chOff x="0" y="0"/>
          <a:chExt cx="0" cy="0"/>
        </a:xfrm>
      </p:grpSpPr>
      <p:sp>
        <p:nvSpPr>
          <p:cNvPr id="88" name="Google Shape;88;p1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lnSpc>
                <a:spcPct val="92857"/>
              </a:lnSpc>
              <a:spcBef>
                <a:spcPts val="2300"/>
              </a:spcBef>
              <a:spcAft>
                <a:spcPts val="1500"/>
              </a:spcAft>
              <a:buClr>
                <a:schemeClr val="dk1"/>
              </a:buClr>
              <a:buSzPct val="27500"/>
              <a:buFont typeface="Arial"/>
              <a:buNone/>
            </a:pPr>
            <a:r>
              <a:rPr lang="en" sz="4000">
                <a:solidFill>
                  <a:srgbClr val="EF4030"/>
                </a:solidFill>
                <a:highlight>
                  <a:srgbClr val="FFFFFF"/>
                </a:highlight>
                <a:latin typeface="Bowlby One SC"/>
                <a:ea typeface="Bowlby One SC"/>
                <a:cs typeface="Bowlby One SC"/>
                <a:sym typeface="Bowlby One SC"/>
              </a:rPr>
              <a:t>3. The scan - “side bar”</a:t>
            </a:r>
            <a:endParaRPr/>
          </a:p>
        </p:txBody>
      </p:sp>
      <p:sp>
        <p:nvSpPr>
          <p:cNvPr id="89" name="Google Shape;89;p18"/>
          <p:cNvSpPr txBox="1"/>
          <p:nvPr>
            <p:ph idx="1" type="body"/>
          </p:nvPr>
        </p:nvSpPr>
        <p:spPr>
          <a:xfrm>
            <a:off x="69050" y="1152475"/>
            <a:ext cx="9075000" cy="3416400"/>
          </a:xfrm>
          <a:prstGeom prst="rect">
            <a:avLst/>
          </a:prstGeom>
        </p:spPr>
        <p:txBody>
          <a:bodyPr anchorCtr="0" anchor="t" bIns="91425" lIns="91425" spcFirstLastPara="1" rIns="91425" wrap="square" tIns="91425">
            <a:noAutofit/>
          </a:bodyPr>
          <a:lstStyle/>
          <a:p>
            <a:pPr indent="-355600" lvl="0" marL="457200" rtl="0" algn="l">
              <a:spcBef>
                <a:spcPts val="0"/>
              </a:spcBef>
              <a:spcAft>
                <a:spcPts val="0"/>
              </a:spcAft>
              <a:buSzPts val="2000"/>
              <a:buChar char="●"/>
            </a:pPr>
            <a:r>
              <a:rPr lang="en" sz="2000">
                <a:solidFill>
                  <a:schemeClr val="dk1"/>
                </a:solidFill>
                <a:highlight>
                  <a:srgbClr val="FFFFFF"/>
                </a:highlight>
              </a:rPr>
              <a:t>Although scanning the whole court and both team benches may seem like it will take a long time, the process only takes a couple of seconds.</a:t>
            </a:r>
            <a:endParaRPr sz="2000">
              <a:solidFill>
                <a:schemeClr val="dk1"/>
              </a:solidFill>
              <a:highlight>
                <a:srgbClr val="FFFFFF"/>
              </a:highlight>
            </a:endParaRPr>
          </a:p>
          <a:p>
            <a:pPr indent="-355600" lvl="0" marL="457200" rtl="0" algn="l">
              <a:spcBef>
                <a:spcPts val="0"/>
              </a:spcBef>
              <a:spcAft>
                <a:spcPts val="0"/>
              </a:spcAft>
              <a:buClr>
                <a:schemeClr val="dk1"/>
              </a:buClr>
              <a:buSzPts val="2000"/>
              <a:buChar char="●"/>
            </a:pPr>
            <a:r>
              <a:rPr lang="en" sz="2000">
                <a:solidFill>
                  <a:schemeClr val="dk1"/>
                </a:solidFill>
                <a:highlight>
                  <a:srgbClr val="FFFFFF"/>
                </a:highlight>
              </a:rPr>
              <a:t>Strive to keep the pace of the players. </a:t>
            </a:r>
            <a:endParaRPr sz="2000">
              <a:solidFill>
                <a:schemeClr val="dk1"/>
              </a:solidFill>
              <a:highlight>
                <a:srgbClr val="FFFFFF"/>
              </a:highlight>
            </a:endParaRPr>
          </a:p>
          <a:p>
            <a:pPr indent="-355600" lvl="0" marL="457200" rtl="0" algn="l">
              <a:spcBef>
                <a:spcPts val="0"/>
              </a:spcBef>
              <a:spcAft>
                <a:spcPts val="0"/>
              </a:spcAft>
              <a:buClr>
                <a:schemeClr val="dk1"/>
              </a:buClr>
              <a:buSzPts val="2000"/>
              <a:buChar char="●"/>
            </a:pPr>
            <a:r>
              <a:rPr lang="en" sz="2000">
                <a:solidFill>
                  <a:schemeClr val="dk1"/>
                </a:solidFill>
                <a:highlight>
                  <a:srgbClr val="FFFFFF"/>
                </a:highlight>
              </a:rPr>
              <a:t>Coaches/Players can get frustrated when the server is ready to serve and the R1 is slow to beckon for service.</a:t>
            </a:r>
            <a:endParaRPr sz="2000">
              <a:solidFill>
                <a:schemeClr val="dk1"/>
              </a:solidFill>
              <a:highlight>
                <a:srgbClr val="FFFFFF"/>
              </a:highlight>
            </a:endParaRPr>
          </a:p>
          <a:p>
            <a:pPr indent="-355600" lvl="0" marL="457200" rtl="0" algn="l">
              <a:spcBef>
                <a:spcPts val="0"/>
              </a:spcBef>
              <a:spcAft>
                <a:spcPts val="0"/>
              </a:spcAft>
              <a:buClr>
                <a:schemeClr val="dk1"/>
              </a:buClr>
              <a:buSzPts val="2000"/>
              <a:buChar char="●"/>
            </a:pPr>
            <a:r>
              <a:rPr lang="en" sz="2000">
                <a:solidFill>
                  <a:schemeClr val="dk1"/>
                </a:solidFill>
                <a:highlight>
                  <a:srgbClr val="FFFFFF"/>
                </a:highlight>
              </a:rPr>
              <a:t>The majority of the time, referees can conduct their scan and beckon for service without a delay.</a:t>
            </a:r>
            <a:endParaRPr sz="2000">
              <a:solidFill>
                <a:schemeClr val="dk1"/>
              </a:solidFill>
              <a:highlight>
                <a:srgbClr val="FFFFFF"/>
              </a:highlight>
            </a:endParaRPr>
          </a:p>
          <a:p>
            <a:pPr indent="-355600" lvl="0" marL="457200" rtl="0" algn="l">
              <a:spcBef>
                <a:spcPts val="0"/>
              </a:spcBef>
              <a:spcAft>
                <a:spcPts val="0"/>
              </a:spcAft>
              <a:buClr>
                <a:schemeClr val="dk1"/>
              </a:buClr>
              <a:buSzPts val="2000"/>
              <a:buChar char="●"/>
            </a:pPr>
            <a:r>
              <a:rPr lang="en" sz="2000">
                <a:solidFill>
                  <a:schemeClr val="dk1"/>
                </a:solidFill>
                <a:highlight>
                  <a:srgbClr val="FFFFFF"/>
                </a:highlight>
              </a:rPr>
              <a:t>During the scan, officials should make a mental note of the setter’s location and identify the back-row players. For officials who quickly learn the rotation, this process can happen smoothly.</a:t>
            </a:r>
            <a:endParaRPr sz="2000">
              <a:solidFill>
                <a:schemeClr val="dk1"/>
              </a:solidFill>
              <a:highlight>
                <a:srgbClr val="FFFFFF"/>
              </a:highlight>
            </a:endParaRPr>
          </a:p>
        </p:txBody>
      </p:sp>
      <p:pic>
        <p:nvPicPr>
          <p:cNvPr id="90" name="Google Shape;90;p18"/>
          <p:cNvPicPr preferRelativeResize="0"/>
          <p:nvPr/>
        </p:nvPicPr>
        <p:blipFill>
          <a:blip r:embed="rId3">
            <a:alphaModFix/>
          </a:blip>
          <a:stretch>
            <a:fillRect/>
          </a:stretch>
        </p:blipFill>
        <p:spPr>
          <a:xfrm>
            <a:off x="6689996" y="25250"/>
            <a:ext cx="1660550" cy="124380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9">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9">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9">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9">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9">
                                            <p:txEl>
                                              <p:pRg end="4" st="4"/>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sp>
        <p:nvSpPr>
          <p:cNvPr id="95" name="Google Shape;95;p19"/>
          <p:cNvSpPr txBox="1"/>
          <p:nvPr>
            <p:ph type="title"/>
          </p:nvPr>
        </p:nvSpPr>
        <p:spPr>
          <a:xfrm>
            <a:off x="311700" y="207125"/>
            <a:ext cx="8520600" cy="810600"/>
          </a:xfrm>
          <a:prstGeom prst="rect">
            <a:avLst/>
          </a:prstGeom>
        </p:spPr>
        <p:txBody>
          <a:bodyPr anchorCtr="0" anchor="t" bIns="91425" lIns="91425" spcFirstLastPara="1" rIns="91425" wrap="square" tIns="91425">
            <a:normAutofit fontScale="90000"/>
          </a:bodyPr>
          <a:lstStyle/>
          <a:p>
            <a:pPr indent="0" lvl="0" marL="0" rtl="0" algn="l">
              <a:lnSpc>
                <a:spcPct val="92857"/>
              </a:lnSpc>
              <a:spcBef>
                <a:spcPts val="2300"/>
              </a:spcBef>
              <a:spcAft>
                <a:spcPts val="0"/>
              </a:spcAft>
              <a:buClr>
                <a:schemeClr val="dk1"/>
              </a:buClr>
              <a:buSzPct val="27500"/>
              <a:buFont typeface="Arial"/>
              <a:buNone/>
            </a:pPr>
            <a:r>
              <a:rPr lang="en" sz="4000">
                <a:solidFill>
                  <a:srgbClr val="EF4030"/>
                </a:solidFill>
                <a:highlight>
                  <a:srgbClr val="FFFFFF"/>
                </a:highlight>
                <a:latin typeface="Bowlby One SC"/>
                <a:ea typeface="Bowlby One SC"/>
                <a:cs typeface="Bowlby One SC"/>
                <a:sym typeface="Bowlby One SC"/>
              </a:rPr>
              <a:t>4. When there is extra time</a:t>
            </a:r>
            <a:endParaRPr sz="4000">
              <a:solidFill>
                <a:srgbClr val="EF4030"/>
              </a:solidFill>
              <a:highlight>
                <a:srgbClr val="FFFFFF"/>
              </a:highlight>
              <a:latin typeface="Bowlby One SC"/>
              <a:ea typeface="Bowlby One SC"/>
              <a:cs typeface="Bowlby One SC"/>
              <a:sym typeface="Bowlby One SC"/>
            </a:endParaRPr>
          </a:p>
          <a:p>
            <a:pPr indent="0" lvl="0" marL="0" rtl="0" algn="l">
              <a:spcBef>
                <a:spcPts val="1500"/>
              </a:spcBef>
              <a:spcAft>
                <a:spcPts val="0"/>
              </a:spcAft>
              <a:buNone/>
            </a:pPr>
            <a:r>
              <a:t/>
            </a:r>
            <a:endParaRPr/>
          </a:p>
        </p:txBody>
      </p:sp>
      <p:sp>
        <p:nvSpPr>
          <p:cNvPr id="96" name="Google Shape;96;p19"/>
          <p:cNvSpPr txBox="1"/>
          <p:nvPr>
            <p:ph idx="1" type="body"/>
          </p:nvPr>
        </p:nvSpPr>
        <p:spPr>
          <a:xfrm>
            <a:off x="126575" y="1017725"/>
            <a:ext cx="8906100" cy="4010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solidFill>
                  <a:schemeClr val="dk1"/>
                </a:solidFill>
                <a:highlight>
                  <a:srgbClr val="FFFFFF"/>
                </a:highlight>
              </a:rPr>
              <a:t>When there is a substitute or if the ball rolls a long way, the R1 has extra time between points.</a:t>
            </a:r>
            <a:endParaRPr>
              <a:solidFill>
                <a:schemeClr val="dk1"/>
              </a:solidFill>
              <a:highlight>
                <a:srgbClr val="FFFFFF"/>
              </a:highlight>
            </a:endParaRPr>
          </a:p>
          <a:p>
            <a:pPr indent="-342900" lvl="0" marL="457200" rtl="0" algn="l">
              <a:spcBef>
                <a:spcPts val="1200"/>
              </a:spcBef>
              <a:spcAft>
                <a:spcPts val="0"/>
              </a:spcAft>
              <a:buClr>
                <a:schemeClr val="dk1"/>
              </a:buClr>
              <a:buSzPts val="1800"/>
              <a:buChar char="●"/>
            </a:pPr>
            <a:r>
              <a:rPr lang="en">
                <a:solidFill>
                  <a:schemeClr val="dk1"/>
                </a:solidFill>
                <a:highlight>
                  <a:srgbClr val="FFFFFF"/>
                </a:highlight>
              </a:rPr>
              <a:t>Take the whistle out of your mouth.</a:t>
            </a:r>
            <a:endParaRPr>
              <a:solidFill>
                <a:schemeClr val="dk1"/>
              </a:solidFill>
              <a:highlight>
                <a:srgbClr val="FFFFFF"/>
              </a:highlight>
            </a:endParaRPr>
          </a:p>
          <a:p>
            <a:pPr indent="-342900" lvl="0" marL="457200" rtl="0" algn="l">
              <a:spcBef>
                <a:spcPts val="0"/>
              </a:spcBef>
              <a:spcAft>
                <a:spcPts val="0"/>
              </a:spcAft>
              <a:buClr>
                <a:schemeClr val="dk1"/>
              </a:buClr>
              <a:buSzPts val="1800"/>
              <a:buChar char="●"/>
            </a:pPr>
            <a:r>
              <a:rPr lang="en">
                <a:solidFill>
                  <a:schemeClr val="dk1"/>
                </a:solidFill>
                <a:highlight>
                  <a:srgbClr val="FFFFFF"/>
                </a:highlight>
              </a:rPr>
              <a:t>This is a good time to slow down the scan and observe any behaviors or situations that may need to be addressed immediately or more likely during a timeout or end of set.</a:t>
            </a:r>
            <a:endParaRPr>
              <a:solidFill>
                <a:schemeClr val="dk1"/>
              </a:solidFill>
              <a:highlight>
                <a:srgbClr val="FFFFFF"/>
              </a:highlight>
            </a:endParaRPr>
          </a:p>
          <a:p>
            <a:pPr indent="-342900" lvl="0" marL="457200" rtl="0" algn="l">
              <a:spcBef>
                <a:spcPts val="0"/>
              </a:spcBef>
              <a:spcAft>
                <a:spcPts val="0"/>
              </a:spcAft>
              <a:buClr>
                <a:schemeClr val="dk1"/>
              </a:buClr>
              <a:buSzPts val="1800"/>
              <a:buChar char="●"/>
            </a:pPr>
            <a:r>
              <a:rPr lang="en">
                <a:solidFill>
                  <a:schemeClr val="dk1"/>
                </a:solidFill>
                <a:highlight>
                  <a:srgbClr val="FFFFFF"/>
                </a:highlight>
              </a:rPr>
              <a:t>Examples of these might include substitutes/assistant coaches creeping too close to the playing court, items being on the playing area that may interfere, or phones/extra people being at the scorer’s table.</a:t>
            </a:r>
            <a:endParaRPr>
              <a:solidFill>
                <a:schemeClr val="dk1"/>
              </a:solidFill>
              <a:highlight>
                <a:srgbClr val="FFFFFF"/>
              </a:highlight>
            </a:endParaRPr>
          </a:p>
          <a:p>
            <a:pPr indent="-342900" lvl="0" marL="457200" rtl="0" algn="l">
              <a:spcBef>
                <a:spcPts val="0"/>
              </a:spcBef>
              <a:spcAft>
                <a:spcPts val="0"/>
              </a:spcAft>
              <a:buClr>
                <a:schemeClr val="dk1"/>
              </a:buClr>
              <a:buSzPts val="1800"/>
              <a:buChar char="●"/>
            </a:pPr>
            <a:r>
              <a:rPr lang="en">
                <a:solidFill>
                  <a:schemeClr val="dk1"/>
                </a:solidFill>
                <a:highlight>
                  <a:srgbClr val="FFFFFF"/>
                </a:highlight>
              </a:rPr>
              <a:t>Mental reset</a:t>
            </a:r>
            <a:endParaRPr>
              <a:solidFill>
                <a:schemeClr val="dk1"/>
              </a:solidFill>
              <a:highlight>
                <a:srgbClr val="FFFFFF"/>
              </a:highlight>
            </a:endParaRPr>
          </a:p>
          <a:p>
            <a:pPr indent="-342900" lvl="0" marL="457200" rtl="0" algn="l">
              <a:spcBef>
                <a:spcPts val="0"/>
              </a:spcBef>
              <a:spcAft>
                <a:spcPts val="0"/>
              </a:spcAft>
              <a:buClr>
                <a:schemeClr val="dk1"/>
              </a:buClr>
              <a:buSzPts val="1800"/>
              <a:buChar char="●"/>
            </a:pPr>
            <a:r>
              <a:rPr lang="en">
                <a:solidFill>
                  <a:schemeClr val="dk1"/>
                </a:solidFill>
                <a:highlight>
                  <a:srgbClr val="FFFFFF"/>
                </a:highlight>
              </a:rPr>
              <a:t>Relaxation breathing</a:t>
            </a:r>
            <a:endParaRPr>
              <a:solidFill>
                <a:schemeClr val="dk1"/>
              </a:solidFill>
              <a:highlight>
                <a:srgbClr val="FFFFFF"/>
              </a:highlight>
            </a:endParaRPr>
          </a:p>
          <a:p>
            <a:pPr indent="-342900" lvl="0" marL="457200" rtl="0" algn="l">
              <a:spcBef>
                <a:spcPts val="0"/>
              </a:spcBef>
              <a:spcAft>
                <a:spcPts val="0"/>
              </a:spcAft>
              <a:buClr>
                <a:schemeClr val="dk1"/>
              </a:buClr>
              <a:buSzPts val="1800"/>
              <a:buChar char="●"/>
            </a:pPr>
            <a:r>
              <a:rPr lang="en">
                <a:solidFill>
                  <a:schemeClr val="dk1"/>
                </a:solidFill>
                <a:highlight>
                  <a:srgbClr val="FFFFFF"/>
                </a:highlight>
              </a:rPr>
              <a:t>Positive self-talk</a:t>
            </a:r>
            <a:endParaRPr>
              <a:solidFill>
                <a:schemeClr val="dk1"/>
              </a:solidFill>
              <a:highlight>
                <a:srgbClr val="FFFFFF"/>
              </a:highlight>
            </a:endParaRPr>
          </a:p>
        </p:txBody>
      </p:sp>
      <p:pic>
        <p:nvPicPr>
          <p:cNvPr id="97" name="Google Shape;97;p19"/>
          <p:cNvPicPr preferRelativeResize="0"/>
          <p:nvPr/>
        </p:nvPicPr>
        <p:blipFill>
          <a:blip r:embed="rId3">
            <a:alphaModFix/>
          </a:blip>
          <a:stretch>
            <a:fillRect/>
          </a:stretch>
        </p:blipFill>
        <p:spPr>
          <a:xfrm>
            <a:off x="7477855" y="1433324"/>
            <a:ext cx="1218119" cy="81060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6">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6">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6">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6">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6">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6">
                                            <p:txEl>
                                              <p:pRg end="5" st="5"/>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6">
                                            <p:txEl>
                                              <p:pRg end="6" st="6"/>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